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Vollkorn" charset="1" panose="00000500000000000000"/>
      <p:regular r:id="rId41"/>
    </p:embeddedFont>
    <p:embeddedFont>
      <p:font typeface="Linux Biolinum" charset="1" panose="02000503000000000000"/>
      <p:regular r:id="rId42"/>
    </p:embeddedFont>
    <p:embeddedFont>
      <p:font typeface="Baloo Thambi" charset="1" panose="03080902040302020200"/>
      <p:regular r:id="rId43"/>
    </p:embeddedFont>
    <p:embeddedFont>
      <p:font typeface="Open Sans Extra Bold" charset="1" panose="020B0906030804020204"/>
      <p:regular r:id="rId44"/>
    </p:embeddedFont>
    <p:embeddedFont>
      <p:font typeface="Vollkorn Bold" charset="1" panose="00000800000000000000"/>
      <p:regular r:id="rId45"/>
    </p:embeddedFont>
    <p:embeddedFont>
      <p:font typeface="Poppins Medium" charset="1" panose="000006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TextBox 3" id="3"/>
          <p:cNvSpPr txBox="true"/>
          <p:nvPr/>
        </p:nvSpPr>
        <p:spPr>
          <a:xfrm rot="0">
            <a:off x="1560183" y="2613073"/>
            <a:ext cx="15699117" cy="2254250"/>
          </a:xfrm>
          <a:prstGeom prst="rect">
            <a:avLst/>
          </a:prstGeom>
        </p:spPr>
        <p:txBody>
          <a:bodyPr anchor="t" rtlCol="false" tIns="0" lIns="0" bIns="0" rIns="0">
            <a:spAutoFit/>
          </a:bodyPr>
          <a:lstStyle/>
          <a:p>
            <a:pPr algn="ctr">
              <a:lnSpc>
                <a:spcPts val="8800"/>
              </a:lnSpc>
            </a:pPr>
            <a:r>
              <a:rPr lang="en-US" sz="8000" spc="-80">
                <a:solidFill>
                  <a:srgbClr val="FFFFFF"/>
                </a:solidFill>
                <a:latin typeface="Vollkorn"/>
                <a:ea typeface="Vollkorn"/>
                <a:cs typeface="Vollkorn"/>
                <a:sym typeface="Vollkorn"/>
              </a:rPr>
              <a:t>ĐỀ TÀI: WEB </a:t>
            </a:r>
          </a:p>
          <a:p>
            <a:pPr algn="ctr">
              <a:lnSpc>
                <a:spcPts val="8800"/>
              </a:lnSpc>
            </a:pPr>
            <a:r>
              <a:rPr lang="en-US" sz="8000" spc="-80">
                <a:solidFill>
                  <a:srgbClr val="FFFFFF"/>
                </a:solidFill>
                <a:latin typeface="Vollkorn"/>
                <a:ea typeface="Vollkorn"/>
                <a:cs typeface="Vollkorn"/>
                <a:sym typeface="Vollkorn"/>
              </a:rPr>
              <a:t>ĐẶT LỊCH HẸN CẮT TÓC</a:t>
            </a:r>
          </a:p>
        </p:txBody>
      </p:sp>
      <p:sp>
        <p:nvSpPr>
          <p:cNvPr name="TextBox 4" id="4"/>
          <p:cNvSpPr txBox="true"/>
          <p:nvPr/>
        </p:nvSpPr>
        <p:spPr>
          <a:xfrm rot="0">
            <a:off x="1560183" y="836529"/>
            <a:ext cx="15209684" cy="565218"/>
          </a:xfrm>
          <a:prstGeom prst="rect">
            <a:avLst/>
          </a:prstGeom>
        </p:spPr>
        <p:txBody>
          <a:bodyPr anchor="t" rtlCol="false" tIns="0" lIns="0" bIns="0" rIns="0">
            <a:spAutoFit/>
          </a:bodyPr>
          <a:lstStyle/>
          <a:p>
            <a:pPr algn="ctr">
              <a:lnSpc>
                <a:spcPts val="4405"/>
              </a:lnSpc>
            </a:pPr>
            <a:r>
              <a:rPr lang="en-US" sz="4005" spc="-40">
                <a:solidFill>
                  <a:srgbClr val="FFFFFF"/>
                </a:solidFill>
                <a:latin typeface="Vollkorn"/>
                <a:ea typeface="Vollkorn"/>
                <a:cs typeface="Vollkorn"/>
                <a:sym typeface="Vollkorn"/>
              </a:rPr>
              <a:t>Môn học: Nhập môn công nghệ phần mềm</a:t>
            </a:r>
          </a:p>
        </p:txBody>
      </p:sp>
      <p:sp>
        <p:nvSpPr>
          <p:cNvPr name="Freeform 5" id="5"/>
          <p:cNvSpPr/>
          <p:nvPr/>
        </p:nvSpPr>
        <p:spPr>
          <a:xfrm flipH="false" flipV="false" rot="0">
            <a:off x="2823058" y="730769"/>
            <a:ext cx="719837" cy="738639"/>
          </a:xfrm>
          <a:custGeom>
            <a:avLst/>
            <a:gdLst/>
            <a:ahLst/>
            <a:cxnLst/>
            <a:rect r="r" b="b" t="t" l="l"/>
            <a:pathLst>
              <a:path h="738639" w="719837">
                <a:moveTo>
                  <a:pt x="0" y="0"/>
                </a:moveTo>
                <a:lnTo>
                  <a:pt x="719836" y="0"/>
                </a:lnTo>
                <a:lnTo>
                  <a:pt x="719836" y="738639"/>
                </a:lnTo>
                <a:lnTo>
                  <a:pt x="0" y="73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087079" y="691946"/>
            <a:ext cx="419428" cy="709802"/>
          </a:xfrm>
          <a:custGeom>
            <a:avLst/>
            <a:gdLst/>
            <a:ahLst/>
            <a:cxnLst/>
            <a:rect r="r" b="b" t="t" l="l"/>
            <a:pathLst>
              <a:path h="709802" w="419428">
                <a:moveTo>
                  <a:pt x="0" y="0"/>
                </a:moveTo>
                <a:lnTo>
                  <a:pt x="419428" y="0"/>
                </a:lnTo>
                <a:lnTo>
                  <a:pt x="419428" y="709802"/>
                </a:lnTo>
                <a:lnTo>
                  <a:pt x="0" y="709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8191945" y="1028700"/>
            <a:ext cx="5008991" cy="8405712"/>
          </a:xfrm>
          <a:custGeom>
            <a:avLst/>
            <a:gdLst/>
            <a:ahLst/>
            <a:cxnLst/>
            <a:rect r="r" b="b" t="t" l="l"/>
            <a:pathLst>
              <a:path h="8405712" w="5008991">
                <a:moveTo>
                  <a:pt x="0" y="0"/>
                </a:moveTo>
                <a:lnTo>
                  <a:pt x="5008991" y="0"/>
                </a:lnTo>
                <a:lnTo>
                  <a:pt x="5008991" y="8405712"/>
                </a:lnTo>
                <a:lnTo>
                  <a:pt x="0" y="8405712"/>
                </a:lnTo>
                <a:lnTo>
                  <a:pt x="0" y="0"/>
                </a:lnTo>
                <a:close/>
              </a:path>
            </a:pathLst>
          </a:custGeom>
          <a:blipFill>
            <a:blip r:embed="rId3"/>
            <a:stretch>
              <a:fillRect l="0" t="0" r="0" b="0"/>
            </a:stretch>
          </a:blipFill>
        </p:spPr>
      </p:sp>
      <p:sp>
        <p:nvSpPr>
          <p:cNvPr name="TextBox 4" id="4"/>
          <p:cNvSpPr txBox="true"/>
          <p:nvPr/>
        </p:nvSpPr>
        <p:spPr>
          <a:xfrm rot="0">
            <a:off x="1943387" y="3989070"/>
            <a:ext cx="4688185"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hoạt động của Use case Sửa thông tin cá nhân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6326976" y="1558925"/>
            <a:ext cx="9784544" cy="8194555"/>
          </a:xfrm>
          <a:custGeom>
            <a:avLst/>
            <a:gdLst/>
            <a:ahLst/>
            <a:cxnLst/>
            <a:rect r="r" b="b" t="t" l="l"/>
            <a:pathLst>
              <a:path h="8194555" w="9784544">
                <a:moveTo>
                  <a:pt x="0" y="0"/>
                </a:moveTo>
                <a:lnTo>
                  <a:pt x="9784543" y="0"/>
                </a:lnTo>
                <a:lnTo>
                  <a:pt x="9784543" y="8194555"/>
                </a:lnTo>
                <a:lnTo>
                  <a:pt x="0" y="8194555"/>
                </a:lnTo>
                <a:lnTo>
                  <a:pt x="0" y="0"/>
                </a:lnTo>
                <a:close/>
              </a:path>
            </a:pathLst>
          </a:custGeom>
          <a:blipFill>
            <a:blip r:embed="rId3"/>
            <a:stretch>
              <a:fillRect l="0" t="0" r="0" b="0"/>
            </a:stretch>
          </a:blipFill>
        </p:spPr>
      </p:sp>
      <p:sp>
        <p:nvSpPr>
          <p:cNvPr name="TextBox 4" id="4"/>
          <p:cNvSpPr txBox="true"/>
          <p:nvPr/>
        </p:nvSpPr>
        <p:spPr>
          <a:xfrm rot="0">
            <a:off x="1454271" y="4376063"/>
            <a:ext cx="4688185"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hoạt động của Use case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9317293" y="318474"/>
            <a:ext cx="5021704" cy="9587980"/>
          </a:xfrm>
          <a:custGeom>
            <a:avLst/>
            <a:gdLst/>
            <a:ahLst/>
            <a:cxnLst/>
            <a:rect r="r" b="b" t="t" l="l"/>
            <a:pathLst>
              <a:path h="9587980" w="5021704">
                <a:moveTo>
                  <a:pt x="0" y="0"/>
                </a:moveTo>
                <a:lnTo>
                  <a:pt x="5021704" y="0"/>
                </a:lnTo>
                <a:lnTo>
                  <a:pt x="5021704" y="9587980"/>
                </a:lnTo>
                <a:lnTo>
                  <a:pt x="0" y="9587980"/>
                </a:lnTo>
                <a:lnTo>
                  <a:pt x="0" y="0"/>
                </a:lnTo>
                <a:close/>
              </a:path>
            </a:pathLst>
          </a:custGeom>
          <a:blipFill>
            <a:blip r:embed="rId3"/>
            <a:stretch>
              <a:fillRect l="0" t="0" r="0" b="0"/>
            </a:stretch>
          </a:blipFill>
        </p:spPr>
      </p:sp>
      <p:sp>
        <p:nvSpPr>
          <p:cNvPr name="TextBox 4" id="4"/>
          <p:cNvSpPr txBox="true"/>
          <p:nvPr/>
        </p:nvSpPr>
        <p:spPr>
          <a:xfrm rot="0">
            <a:off x="1638791" y="4237672"/>
            <a:ext cx="7505209"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hoạt động của Use case Đặt lịch hẹn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255378" y="1893480"/>
            <a:ext cx="16003922" cy="6781662"/>
          </a:xfrm>
          <a:custGeom>
            <a:avLst/>
            <a:gdLst/>
            <a:ahLst/>
            <a:cxnLst/>
            <a:rect r="r" b="b" t="t" l="l"/>
            <a:pathLst>
              <a:path h="6781662" w="16003922">
                <a:moveTo>
                  <a:pt x="0" y="0"/>
                </a:moveTo>
                <a:lnTo>
                  <a:pt x="16003922" y="0"/>
                </a:lnTo>
                <a:lnTo>
                  <a:pt x="16003922" y="6781662"/>
                </a:lnTo>
                <a:lnTo>
                  <a:pt x="0" y="6781662"/>
                </a:lnTo>
                <a:lnTo>
                  <a:pt x="0" y="0"/>
                </a:lnTo>
                <a:close/>
              </a:path>
            </a:pathLst>
          </a:custGeom>
          <a:blipFill>
            <a:blip r:embed="rId3"/>
            <a:stretch>
              <a:fillRect l="0" t="0" r="0" b="0"/>
            </a:stretch>
          </a:blipFill>
        </p:spPr>
      </p:sp>
      <p:sp>
        <p:nvSpPr>
          <p:cNvPr name="TextBox 4" id="4"/>
          <p:cNvSpPr txBox="true"/>
          <p:nvPr/>
        </p:nvSpPr>
        <p:spPr>
          <a:xfrm rot="0">
            <a:off x="1485024" y="713422"/>
            <a:ext cx="7505209" cy="580390"/>
          </a:xfrm>
          <a:prstGeom prst="rect">
            <a:avLst/>
          </a:prstGeom>
        </p:spPr>
        <p:txBody>
          <a:bodyPr anchor="t" rtlCol="false" tIns="0" lIns="0" bIns="0" rIns="0">
            <a:spAutoFit/>
          </a:bodyPr>
          <a:lstStyle/>
          <a:p>
            <a:pPr algn="l">
              <a:lnSpc>
                <a:spcPts val="4759"/>
              </a:lnSpc>
            </a:pPr>
            <a:r>
              <a:rPr lang="en-US" sz="3399">
                <a:solidFill>
                  <a:srgbClr val="FFFFFF"/>
                </a:solidFill>
                <a:latin typeface="Linux Biolinum"/>
                <a:ea typeface="Linux Biolinum"/>
                <a:cs typeface="Linux Biolinum"/>
                <a:sym typeface="Linux Biolinum"/>
              </a:rPr>
              <a:t>Biểu đồ tuần tự của Use case Đăng ký</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028700" y="1821912"/>
            <a:ext cx="17033787" cy="6643177"/>
          </a:xfrm>
          <a:custGeom>
            <a:avLst/>
            <a:gdLst/>
            <a:ahLst/>
            <a:cxnLst/>
            <a:rect r="r" b="b" t="t" l="l"/>
            <a:pathLst>
              <a:path h="6643177" w="17033787">
                <a:moveTo>
                  <a:pt x="0" y="0"/>
                </a:moveTo>
                <a:lnTo>
                  <a:pt x="17033787" y="0"/>
                </a:lnTo>
                <a:lnTo>
                  <a:pt x="17033787" y="6643176"/>
                </a:lnTo>
                <a:lnTo>
                  <a:pt x="0" y="6643176"/>
                </a:lnTo>
                <a:lnTo>
                  <a:pt x="0" y="0"/>
                </a:lnTo>
                <a:close/>
              </a:path>
            </a:pathLst>
          </a:custGeom>
          <a:blipFill>
            <a:blip r:embed="rId3"/>
            <a:stretch>
              <a:fillRect l="0" t="0" r="0" b="0"/>
            </a:stretch>
          </a:blipFill>
        </p:spPr>
      </p:sp>
      <p:sp>
        <p:nvSpPr>
          <p:cNvPr name="TextBox 4" id="4"/>
          <p:cNvSpPr txBox="true"/>
          <p:nvPr/>
        </p:nvSpPr>
        <p:spPr>
          <a:xfrm rot="0">
            <a:off x="1138464" y="829986"/>
            <a:ext cx="7505209" cy="573405"/>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tuần tự của Use case Đăng nhập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8309895" y="464745"/>
            <a:ext cx="7501101" cy="9357510"/>
          </a:xfrm>
          <a:custGeom>
            <a:avLst/>
            <a:gdLst/>
            <a:ahLst/>
            <a:cxnLst/>
            <a:rect r="r" b="b" t="t" l="l"/>
            <a:pathLst>
              <a:path h="9357510" w="7501101">
                <a:moveTo>
                  <a:pt x="0" y="0"/>
                </a:moveTo>
                <a:lnTo>
                  <a:pt x="7501101" y="0"/>
                </a:lnTo>
                <a:lnTo>
                  <a:pt x="7501101" y="9357510"/>
                </a:lnTo>
                <a:lnTo>
                  <a:pt x="0" y="9357510"/>
                </a:lnTo>
                <a:lnTo>
                  <a:pt x="0" y="0"/>
                </a:lnTo>
                <a:close/>
              </a:path>
            </a:pathLst>
          </a:custGeom>
          <a:blipFill>
            <a:blip r:embed="rId3"/>
            <a:stretch>
              <a:fillRect l="0" t="0" r="0" b="0"/>
            </a:stretch>
          </a:blipFill>
        </p:spPr>
      </p:sp>
      <p:sp>
        <p:nvSpPr>
          <p:cNvPr name="TextBox 4" id="4"/>
          <p:cNvSpPr txBox="true"/>
          <p:nvPr/>
        </p:nvSpPr>
        <p:spPr>
          <a:xfrm rot="0">
            <a:off x="1500250" y="4341449"/>
            <a:ext cx="5997036"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tuần tự của Use case Quản lý danh sách khách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7497286" y="628695"/>
            <a:ext cx="10114481" cy="9178891"/>
          </a:xfrm>
          <a:custGeom>
            <a:avLst/>
            <a:gdLst/>
            <a:ahLst/>
            <a:cxnLst/>
            <a:rect r="r" b="b" t="t" l="l"/>
            <a:pathLst>
              <a:path h="9178891" w="10114481">
                <a:moveTo>
                  <a:pt x="0" y="0"/>
                </a:moveTo>
                <a:lnTo>
                  <a:pt x="10114481" y="0"/>
                </a:lnTo>
                <a:lnTo>
                  <a:pt x="10114481" y="9178892"/>
                </a:lnTo>
                <a:lnTo>
                  <a:pt x="0" y="9178892"/>
                </a:lnTo>
                <a:lnTo>
                  <a:pt x="0" y="0"/>
                </a:lnTo>
                <a:close/>
              </a:path>
            </a:pathLst>
          </a:custGeom>
          <a:blipFill>
            <a:blip r:embed="rId3"/>
            <a:stretch>
              <a:fillRect l="0" t="0" r="0" b="0"/>
            </a:stretch>
          </a:blipFill>
        </p:spPr>
      </p:sp>
      <p:sp>
        <p:nvSpPr>
          <p:cNvPr name="TextBox 4" id="4"/>
          <p:cNvSpPr txBox="true"/>
          <p:nvPr/>
        </p:nvSpPr>
        <p:spPr>
          <a:xfrm rot="0">
            <a:off x="1500250" y="4341449"/>
            <a:ext cx="5997036"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tuần tự của Use case Đặt lịch hẹn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3970048" y="3242298"/>
            <a:ext cx="11301259" cy="5043187"/>
          </a:xfrm>
          <a:custGeom>
            <a:avLst/>
            <a:gdLst/>
            <a:ahLst/>
            <a:cxnLst/>
            <a:rect r="r" b="b" t="t" l="l"/>
            <a:pathLst>
              <a:path h="5043187" w="11301259">
                <a:moveTo>
                  <a:pt x="0" y="0"/>
                </a:moveTo>
                <a:lnTo>
                  <a:pt x="11301259" y="0"/>
                </a:lnTo>
                <a:lnTo>
                  <a:pt x="11301259" y="5043187"/>
                </a:lnTo>
                <a:lnTo>
                  <a:pt x="0" y="5043187"/>
                </a:lnTo>
                <a:lnTo>
                  <a:pt x="0" y="0"/>
                </a:lnTo>
                <a:close/>
              </a:path>
            </a:pathLst>
          </a:custGeom>
          <a:blipFill>
            <a:blip r:embed="rId3"/>
            <a:stretch>
              <a:fillRect l="0" t="0" r="0" b="0"/>
            </a:stretch>
          </a:blipFill>
        </p:spPr>
      </p:sp>
      <p:sp>
        <p:nvSpPr>
          <p:cNvPr name="TextBox 4" id="4"/>
          <p:cNvSpPr txBox="true"/>
          <p:nvPr/>
        </p:nvSpPr>
        <p:spPr>
          <a:xfrm rot="0">
            <a:off x="7103346" y="641856"/>
            <a:ext cx="4411189" cy="821312"/>
          </a:xfrm>
          <a:prstGeom prst="rect">
            <a:avLst/>
          </a:prstGeom>
        </p:spPr>
        <p:txBody>
          <a:bodyPr anchor="t" rtlCol="false" tIns="0" lIns="0" bIns="0" rIns="0">
            <a:spAutoFit/>
          </a:bodyPr>
          <a:lstStyle/>
          <a:p>
            <a:pPr algn="ctr">
              <a:lnSpc>
                <a:spcPts val="6309"/>
              </a:lnSpc>
              <a:spcBef>
                <a:spcPct val="0"/>
              </a:spcBef>
            </a:pPr>
            <a:r>
              <a:rPr lang="en-US" sz="5735" spc="-57">
                <a:solidFill>
                  <a:srgbClr val="FFFFFF"/>
                </a:solidFill>
                <a:latin typeface="Vollkorn"/>
                <a:ea typeface="Vollkorn"/>
                <a:cs typeface="Vollkorn"/>
                <a:sym typeface="Vollkorn"/>
              </a:rPr>
              <a:t>T</a:t>
            </a:r>
            <a:r>
              <a:rPr lang="en-US" sz="5735" spc="-57">
                <a:solidFill>
                  <a:srgbClr val="FFFFFF"/>
                </a:solidFill>
                <a:latin typeface="Vollkorn"/>
                <a:ea typeface="Vollkorn"/>
                <a:cs typeface="Vollkorn"/>
                <a:sym typeface="Vollkorn"/>
              </a:rPr>
              <a:t>hiết kế CSDL</a:t>
            </a:r>
          </a:p>
        </p:txBody>
      </p:sp>
      <p:sp>
        <p:nvSpPr>
          <p:cNvPr name="TextBox 5" id="5"/>
          <p:cNvSpPr txBox="true"/>
          <p:nvPr/>
        </p:nvSpPr>
        <p:spPr>
          <a:xfrm rot="0">
            <a:off x="1476127" y="1716857"/>
            <a:ext cx="2807990"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FFFFFF"/>
                </a:solidFill>
                <a:latin typeface="Vollkorn"/>
                <a:ea typeface="Vollkorn"/>
                <a:cs typeface="Vollkorn"/>
                <a:sym typeface="Vollkorn"/>
              </a:rPr>
              <a:t>Bảng</a:t>
            </a:r>
            <a:r>
              <a:rPr lang="en-US" sz="4599" spc="-45">
                <a:solidFill>
                  <a:srgbClr val="FFFFFF"/>
                </a:solidFill>
                <a:latin typeface="Vollkorn"/>
                <a:ea typeface="Vollkorn"/>
                <a:cs typeface="Vollkorn"/>
                <a:sym typeface="Vollkorn"/>
              </a:rPr>
              <a:t> Salon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3493371" y="2230988"/>
            <a:ext cx="11301259" cy="6286325"/>
          </a:xfrm>
          <a:custGeom>
            <a:avLst/>
            <a:gdLst/>
            <a:ahLst/>
            <a:cxnLst/>
            <a:rect r="r" b="b" t="t" l="l"/>
            <a:pathLst>
              <a:path h="6286325" w="11301259">
                <a:moveTo>
                  <a:pt x="0" y="0"/>
                </a:moveTo>
                <a:lnTo>
                  <a:pt x="11301258" y="0"/>
                </a:lnTo>
                <a:lnTo>
                  <a:pt x="11301258" y="6286325"/>
                </a:lnTo>
                <a:lnTo>
                  <a:pt x="0" y="6286325"/>
                </a:lnTo>
                <a:lnTo>
                  <a:pt x="0" y="0"/>
                </a:lnTo>
                <a:close/>
              </a:path>
            </a:pathLst>
          </a:custGeom>
          <a:blipFill>
            <a:blip r:embed="rId3"/>
            <a:stretch>
              <a:fillRect l="0" t="0" r="0" b="0"/>
            </a:stretch>
          </a:blipFill>
        </p:spPr>
      </p:sp>
      <p:sp>
        <p:nvSpPr>
          <p:cNvPr name="TextBox 4" id="4"/>
          <p:cNvSpPr txBox="true"/>
          <p:nvPr/>
        </p:nvSpPr>
        <p:spPr>
          <a:xfrm rot="0">
            <a:off x="798404" y="1076325"/>
            <a:ext cx="4286449"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FFFFFF"/>
                </a:solidFill>
                <a:latin typeface="Vollkorn"/>
                <a:ea typeface="Vollkorn"/>
                <a:cs typeface="Vollkorn"/>
                <a:sym typeface="Vollkorn"/>
              </a:rPr>
              <a:t>Bảng khách hàng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3493371" y="2560899"/>
            <a:ext cx="11301259" cy="5749515"/>
          </a:xfrm>
          <a:custGeom>
            <a:avLst/>
            <a:gdLst/>
            <a:ahLst/>
            <a:cxnLst/>
            <a:rect r="r" b="b" t="t" l="l"/>
            <a:pathLst>
              <a:path h="5749515" w="11301259">
                <a:moveTo>
                  <a:pt x="0" y="0"/>
                </a:moveTo>
                <a:lnTo>
                  <a:pt x="11301258" y="0"/>
                </a:lnTo>
                <a:lnTo>
                  <a:pt x="11301258" y="5749516"/>
                </a:lnTo>
                <a:lnTo>
                  <a:pt x="0" y="5749516"/>
                </a:lnTo>
                <a:lnTo>
                  <a:pt x="0" y="0"/>
                </a:lnTo>
                <a:close/>
              </a:path>
            </a:pathLst>
          </a:custGeom>
          <a:blipFill>
            <a:blip r:embed="rId3"/>
            <a:stretch>
              <a:fillRect l="0" t="0" r="0" b="0"/>
            </a:stretch>
          </a:blipFill>
        </p:spPr>
      </p:sp>
      <p:sp>
        <p:nvSpPr>
          <p:cNvPr name="TextBox 4" id="4"/>
          <p:cNvSpPr txBox="true"/>
          <p:nvPr/>
        </p:nvSpPr>
        <p:spPr>
          <a:xfrm rot="0">
            <a:off x="1028700" y="1076325"/>
            <a:ext cx="2997796"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FFFFFF"/>
                </a:solidFill>
                <a:latin typeface="Vollkorn"/>
                <a:ea typeface="Vollkorn"/>
                <a:cs typeface="Vollkorn"/>
                <a:sym typeface="Vollkorn"/>
              </a:rPr>
              <a:t>Bảng</a:t>
            </a:r>
            <a:r>
              <a:rPr lang="en-US" sz="4599" spc="-45">
                <a:solidFill>
                  <a:srgbClr val="FFFFFF"/>
                </a:solidFill>
                <a:latin typeface="Vollkorn"/>
                <a:ea typeface="Vollkorn"/>
                <a:cs typeface="Vollkorn"/>
                <a:sym typeface="Vollkorn"/>
              </a:rPr>
              <a:t> Stylist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TextBox 3" id="3"/>
          <p:cNvSpPr txBox="true"/>
          <p:nvPr/>
        </p:nvSpPr>
        <p:spPr>
          <a:xfrm rot="0">
            <a:off x="3235840" y="2639691"/>
            <a:ext cx="12382890" cy="1028702"/>
          </a:xfrm>
          <a:prstGeom prst="rect">
            <a:avLst/>
          </a:prstGeom>
        </p:spPr>
        <p:txBody>
          <a:bodyPr anchor="t" rtlCol="false" tIns="0" lIns="0" bIns="0" rIns="0">
            <a:spAutoFit/>
          </a:bodyPr>
          <a:lstStyle/>
          <a:p>
            <a:pPr algn="l">
              <a:lnSpc>
                <a:spcPts val="8399"/>
              </a:lnSpc>
              <a:spcBef>
                <a:spcPct val="0"/>
              </a:spcBef>
            </a:pPr>
            <a:r>
              <a:rPr lang="en-US" sz="5999">
                <a:solidFill>
                  <a:srgbClr val="FFFFFF"/>
                </a:solidFill>
                <a:latin typeface="Linux Biolinum"/>
                <a:ea typeface="Linux Biolinum"/>
                <a:cs typeface="Linux Biolinum"/>
                <a:sym typeface="Linux Biolinum"/>
              </a:rPr>
              <a:t>Nguyễn Hoàng Phúc-N22DCPT073</a:t>
            </a:r>
          </a:p>
        </p:txBody>
      </p:sp>
      <p:sp>
        <p:nvSpPr>
          <p:cNvPr name="TextBox 4" id="4"/>
          <p:cNvSpPr txBox="true"/>
          <p:nvPr/>
        </p:nvSpPr>
        <p:spPr>
          <a:xfrm rot="0">
            <a:off x="3470781" y="1157661"/>
            <a:ext cx="2834212" cy="1146812"/>
          </a:xfrm>
          <a:prstGeom prst="rect">
            <a:avLst/>
          </a:prstGeom>
        </p:spPr>
        <p:txBody>
          <a:bodyPr anchor="t" rtlCol="false" tIns="0" lIns="0" bIns="0" rIns="0">
            <a:spAutoFit/>
          </a:bodyPr>
          <a:lstStyle/>
          <a:p>
            <a:pPr algn="l">
              <a:lnSpc>
                <a:spcPts val="9239"/>
              </a:lnSpc>
              <a:spcBef>
                <a:spcPct val="0"/>
              </a:spcBef>
            </a:pPr>
            <a:r>
              <a:rPr lang="en-US" sz="6599">
                <a:solidFill>
                  <a:srgbClr val="FFFFFF"/>
                </a:solidFill>
                <a:latin typeface="Linux Biolinum"/>
                <a:ea typeface="Linux Biolinum"/>
                <a:cs typeface="Linux Biolinum"/>
                <a:sym typeface="Linux Biolinum"/>
              </a:rPr>
              <a:t>Nhóm 4</a:t>
            </a:r>
          </a:p>
        </p:txBody>
      </p:sp>
      <p:sp>
        <p:nvSpPr>
          <p:cNvPr name="TextBox 5" id="5"/>
          <p:cNvSpPr txBox="true"/>
          <p:nvPr/>
        </p:nvSpPr>
        <p:spPr>
          <a:xfrm rot="0">
            <a:off x="3235840" y="4114798"/>
            <a:ext cx="12382890" cy="1028702"/>
          </a:xfrm>
          <a:prstGeom prst="rect">
            <a:avLst/>
          </a:prstGeom>
        </p:spPr>
        <p:txBody>
          <a:bodyPr anchor="t" rtlCol="false" tIns="0" lIns="0" bIns="0" rIns="0">
            <a:spAutoFit/>
          </a:bodyPr>
          <a:lstStyle/>
          <a:p>
            <a:pPr algn="l">
              <a:lnSpc>
                <a:spcPts val="8399"/>
              </a:lnSpc>
              <a:spcBef>
                <a:spcPct val="0"/>
              </a:spcBef>
            </a:pPr>
            <a:r>
              <a:rPr lang="en-US" sz="5999">
                <a:solidFill>
                  <a:srgbClr val="FFFFFF"/>
                </a:solidFill>
                <a:latin typeface="Linux Biolinum"/>
                <a:ea typeface="Linux Biolinum"/>
                <a:cs typeface="Linux Biolinum"/>
                <a:sym typeface="Linux Biolinum"/>
              </a:rPr>
              <a:t>Dương Kim Huy Hoàng-N22DCPT031</a:t>
            </a:r>
          </a:p>
        </p:txBody>
      </p:sp>
      <p:sp>
        <p:nvSpPr>
          <p:cNvPr name="TextBox 6" id="6"/>
          <p:cNvSpPr txBox="true"/>
          <p:nvPr/>
        </p:nvSpPr>
        <p:spPr>
          <a:xfrm rot="0">
            <a:off x="3235840" y="5591175"/>
            <a:ext cx="12382890" cy="1028702"/>
          </a:xfrm>
          <a:prstGeom prst="rect">
            <a:avLst/>
          </a:prstGeom>
        </p:spPr>
        <p:txBody>
          <a:bodyPr anchor="t" rtlCol="false" tIns="0" lIns="0" bIns="0" rIns="0">
            <a:spAutoFit/>
          </a:bodyPr>
          <a:lstStyle/>
          <a:p>
            <a:pPr algn="l">
              <a:lnSpc>
                <a:spcPts val="8399"/>
              </a:lnSpc>
              <a:spcBef>
                <a:spcPct val="0"/>
              </a:spcBef>
            </a:pPr>
            <a:r>
              <a:rPr lang="en-US" sz="5999">
                <a:solidFill>
                  <a:srgbClr val="FFFFFF"/>
                </a:solidFill>
                <a:latin typeface="Linux Biolinum"/>
                <a:ea typeface="Linux Biolinum"/>
                <a:cs typeface="Linux Biolinum"/>
                <a:sym typeface="Linux Biolinum"/>
              </a:rPr>
              <a:t>Trần Anh Tuấn-N22DCPT108</a:t>
            </a:r>
          </a:p>
        </p:txBody>
      </p:sp>
      <p:grpSp>
        <p:nvGrpSpPr>
          <p:cNvPr name="Group 7" id="7"/>
          <p:cNvGrpSpPr/>
          <p:nvPr/>
        </p:nvGrpSpPr>
        <p:grpSpPr>
          <a:xfrm rot="0">
            <a:off x="0" y="4301705"/>
            <a:ext cx="18502431" cy="2826589"/>
            <a:chOff x="0" y="0"/>
            <a:chExt cx="4873068" cy="744451"/>
          </a:xfrm>
        </p:grpSpPr>
        <p:sp>
          <p:nvSpPr>
            <p:cNvPr name="Freeform 8" id="8"/>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9" id="9"/>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95443" y="1469247"/>
            <a:ext cx="666514" cy="666514"/>
          </a:xfrm>
          <a:custGeom>
            <a:avLst/>
            <a:gdLst/>
            <a:ahLst/>
            <a:cxnLst/>
            <a:rect r="r" b="b" t="t" l="l"/>
            <a:pathLst>
              <a:path h="666514" w="666514">
                <a:moveTo>
                  <a:pt x="0" y="0"/>
                </a:moveTo>
                <a:lnTo>
                  <a:pt x="666514" y="0"/>
                </a:lnTo>
                <a:lnTo>
                  <a:pt x="666514" y="666514"/>
                </a:lnTo>
                <a:lnTo>
                  <a:pt x="0" y="666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091033" y="6936430"/>
            <a:ext cx="2105935" cy="1206126"/>
          </a:xfrm>
          <a:custGeom>
            <a:avLst/>
            <a:gdLst/>
            <a:ahLst/>
            <a:cxnLst/>
            <a:rect r="r" b="b" t="t" l="l"/>
            <a:pathLst>
              <a:path h="1206126" w="2105935">
                <a:moveTo>
                  <a:pt x="0" y="0"/>
                </a:moveTo>
                <a:lnTo>
                  <a:pt x="2105934" y="0"/>
                </a:lnTo>
                <a:lnTo>
                  <a:pt x="2105934" y="1206126"/>
                </a:lnTo>
                <a:lnTo>
                  <a:pt x="0" y="12061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72439" y="1469247"/>
            <a:ext cx="666514" cy="666514"/>
          </a:xfrm>
          <a:custGeom>
            <a:avLst/>
            <a:gdLst/>
            <a:ahLst/>
            <a:cxnLst/>
            <a:rect r="r" b="b" t="t" l="l"/>
            <a:pathLst>
              <a:path h="666514" w="666514">
                <a:moveTo>
                  <a:pt x="0" y="0"/>
                </a:moveTo>
                <a:lnTo>
                  <a:pt x="666514" y="0"/>
                </a:lnTo>
                <a:lnTo>
                  <a:pt x="666514" y="666514"/>
                </a:lnTo>
                <a:lnTo>
                  <a:pt x="0" y="666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205B"/>
        </a:solidFill>
      </p:bgPr>
    </p:bg>
    <p:spTree>
      <p:nvGrpSpPr>
        <p:cNvPr id="1" name=""/>
        <p:cNvGrpSpPr/>
        <p:nvPr/>
      </p:nvGrpSpPr>
      <p:grpSpPr>
        <a:xfrm>
          <a:off x="0" y="0"/>
          <a:ext cx="0" cy="0"/>
          <a:chOff x="0" y="0"/>
          <a:chExt cx="0" cy="0"/>
        </a:xfrm>
      </p:grpSpPr>
      <p:sp>
        <p:nvSpPr>
          <p:cNvPr name="Freeform 2" id="2"/>
          <p:cNvSpPr/>
          <p:nvPr/>
        </p:nvSpPr>
        <p:spPr>
          <a:xfrm flipH="false" flipV="false" rot="0">
            <a:off x="6275196" y="1162810"/>
            <a:ext cx="8653674" cy="7961380"/>
          </a:xfrm>
          <a:custGeom>
            <a:avLst/>
            <a:gdLst/>
            <a:ahLst/>
            <a:cxnLst/>
            <a:rect r="r" b="b" t="t" l="l"/>
            <a:pathLst>
              <a:path h="7961380" w="8653674">
                <a:moveTo>
                  <a:pt x="0" y="0"/>
                </a:moveTo>
                <a:lnTo>
                  <a:pt x="8653674" y="0"/>
                </a:lnTo>
                <a:lnTo>
                  <a:pt x="8653674" y="7961380"/>
                </a:lnTo>
                <a:lnTo>
                  <a:pt x="0" y="7961380"/>
                </a:lnTo>
                <a:lnTo>
                  <a:pt x="0" y="0"/>
                </a:lnTo>
                <a:close/>
              </a:path>
            </a:pathLst>
          </a:custGeom>
          <a:blipFill>
            <a:blip r:embed="rId2"/>
            <a:stretch>
              <a:fillRect l="0" t="0" r="0" b="0"/>
            </a:stretch>
          </a:blipFill>
        </p:spPr>
      </p:sp>
      <p:sp>
        <p:nvSpPr>
          <p:cNvPr name="TextBox 3" id="3"/>
          <p:cNvSpPr txBox="true"/>
          <p:nvPr/>
        </p:nvSpPr>
        <p:spPr>
          <a:xfrm rot="0">
            <a:off x="1028700" y="1076325"/>
            <a:ext cx="3429595"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FFFFFF"/>
                </a:solidFill>
                <a:latin typeface="Vollkorn"/>
                <a:ea typeface="Vollkorn"/>
                <a:cs typeface="Vollkorn"/>
                <a:sym typeface="Vollkorn"/>
              </a:rPr>
              <a:t>Bảng Đặt lịch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06887" y="3088774"/>
            <a:ext cx="10152413" cy="4606657"/>
          </a:xfrm>
          <a:custGeom>
            <a:avLst/>
            <a:gdLst/>
            <a:ahLst/>
            <a:cxnLst/>
            <a:rect r="r" b="b" t="t" l="l"/>
            <a:pathLst>
              <a:path h="4606657" w="10152413">
                <a:moveTo>
                  <a:pt x="0" y="0"/>
                </a:moveTo>
                <a:lnTo>
                  <a:pt x="10152413" y="0"/>
                </a:lnTo>
                <a:lnTo>
                  <a:pt x="10152413" y="4606657"/>
                </a:lnTo>
                <a:lnTo>
                  <a:pt x="0" y="4606657"/>
                </a:lnTo>
                <a:lnTo>
                  <a:pt x="0" y="0"/>
                </a:lnTo>
                <a:close/>
              </a:path>
            </a:pathLst>
          </a:custGeom>
          <a:blipFill>
            <a:blip r:embed="rId2"/>
            <a:stretch>
              <a:fillRect l="0" t="0" r="0" b="0"/>
            </a:stretch>
          </a:blipFill>
        </p:spPr>
      </p:sp>
      <p:sp>
        <p:nvSpPr>
          <p:cNvPr name="TextBox 3" id="3"/>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
        <p:nvSpPr>
          <p:cNvPr name="TextBox 4" id="4"/>
          <p:cNvSpPr txBox="true"/>
          <p:nvPr/>
        </p:nvSpPr>
        <p:spPr>
          <a:xfrm rot="0">
            <a:off x="1500250" y="5076825"/>
            <a:ext cx="4052893" cy="563880"/>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chủ</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19059" y="1801890"/>
            <a:ext cx="5792859" cy="2273902"/>
          </a:xfrm>
          <a:custGeom>
            <a:avLst/>
            <a:gdLst/>
            <a:ahLst/>
            <a:cxnLst/>
            <a:rect r="r" b="b" t="t" l="l"/>
            <a:pathLst>
              <a:path h="2273902" w="5792859">
                <a:moveTo>
                  <a:pt x="0" y="0"/>
                </a:moveTo>
                <a:lnTo>
                  <a:pt x="5792860" y="0"/>
                </a:lnTo>
                <a:lnTo>
                  <a:pt x="5792860" y="2273902"/>
                </a:lnTo>
                <a:lnTo>
                  <a:pt x="0" y="2273902"/>
                </a:lnTo>
                <a:lnTo>
                  <a:pt x="0" y="0"/>
                </a:lnTo>
                <a:close/>
              </a:path>
            </a:pathLst>
          </a:custGeom>
          <a:blipFill>
            <a:blip r:embed="rId2"/>
            <a:stretch>
              <a:fillRect l="0" t="0" r="0" b="0"/>
            </a:stretch>
          </a:blipFill>
        </p:spPr>
      </p:sp>
      <p:sp>
        <p:nvSpPr>
          <p:cNvPr name="Freeform 3" id="3"/>
          <p:cNvSpPr/>
          <p:nvPr/>
        </p:nvSpPr>
        <p:spPr>
          <a:xfrm flipH="false" flipV="false" rot="0">
            <a:off x="9619059" y="4075792"/>
            <a:ext cx="5792859" cy="4884625"/>
          </a:xfrm>
          <a:custGeom>
            <a:avLst/>
            <a:gdLst/>
            <a:ahLst/>
            <a:cxnLst/>
            <a:rect r="r" b="b" t="t" l="l"/>
            <a:pathLst>
              <a:path h="4884625" w="5792859">
                <a:moveTo>
                  <a:pt x="0" y="0"/>
                </a:moveTo>
                <a:lnTo>
                  <a:pt x="5792860" y="0"/>
                </a:lnTo>
                <a:lnTo>
                  <a:pt x="5792860" y="4884625"/>
                </a:lnTo>
                <a:lnTo>
                  <a:pt x="0" y="4884625"/>
                </a:lnTo>
                <a:lnTo>
                  <a:pt x="0" y="0"/>
                </a:lnTo>
                <a:close/>
              </a:path>
            </a:pathLst>
          </a:custGeom>
          <a:blipFill>
            <a:blip r:embed="rId3"/>
            <a:stretch>
              <a:fillRect l="0" t="0" r="0" b="0"/>
            </a:stretch>
          </a:blipFill>
        </p:spPr>
      </p:sp>
      <p:sp>
        <p:nvSpPr>
          <p:cNvPr name="TextBox 4" id="4"/>
          <p:cNvSpPr txBox="true"/>
          <p:nvPr/>
        </p:nvSpPr>
        <p:spPr>
          <a:xfrm rot="0">
            <a:off x="1500250" y="5076825"/>
            <a:ext cx="4619537" cy="1144905"/>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đặt lịch hẹn cắt tóc</a:t>
            </a:r>
          </a:p>
        </p:txBody>
      </p:sp>
      <p:sp>
        <p:nvSpPr>
          <p:cNvPr name="TextBox 5" id="5"/>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347479" y="1784379"/>
            <a:ext cx="8278397" cy="7796472"/>
          </a:xfrm>
          <a:custGeom>
            <a:avLst/>
            <a:gdLst/>
            <a:ahLst/>
            <a:cxnLst/>
            <a:rect r="r" b="b" t="t" l="l"/>
            <a:pathLst>
              <a:path h="7796472" w="8278397">
                <a:moveTo>
                  <a:pt x="0" y="0"/>
                </a:moveTo>
                <a:lnTo>
                  <a:pt x="8278397" y="0"/>
                </a:lnTo>
                <a:lnTo>
                  <a:pt x="8278397" y="7796472"/>
                </a:lnTo>
                <a:lnTo>
                  <a:pt x="0" y="7796472"/>
                </a:lnTo>
                <a:lnTo>
                  <a:pt x="0" y="0"/>
                </a:lnTo>
                <a:close/>
              </a:path>
            </a:pathLst>
          </a:custGeom>
          <a:blipFill>
            <a:blip r:embed="rId2"/>
            <a:stretch>
              <a:fillRect l="0" t="0" r="0" b="0"/>
            </a:stretch>
          </a:blipFill>
        </p:spPr>
      </p:sp>
      <p:sp>
        <p:nvSpPr>
          <p:cNvPr name="TextBox 3" id="3"/>
          <p:cNvSpPr txBox="true"/>
          <p:nvPr/>
        </p:nvSpPr>
        <p:spPr>
          <a:xfrm rot="0">
            <a:off x="2198061" y="5076825"/>
            <a:ext cx="3332572" cy="1144905"/>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 Trang Về chúng tôi</a:t>
            </a:r>
          </a:p>
        </p:txBody>
      </p:sp>
      <p:sp>
        <p:nvSpPr>
          <p:cNvPr name="TextBox 4" id="4"/>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500891" y="1712872"/>
            <a:ext cx="7597826" cy="7545428"/>
          </a:xfrm>
          <a:custGeom>
            <a:avLst/>
            <a:gdLst/>
            <a:ahLst/>
            <a:cxnLst/>
            <a:rect r="r" b="b" t="t" l="l"/>
            <a:pathLst>
              <a:path h="7545428" w="7597826">
                <a:moveTo>
                  <a:pt x="0" y="0"/>
                </a:moveTo>
                <a:lnTo>
                  <a:pt x="7597826" y="0"/>
                </a:lnTo>
                <a:lnTo>
                  <a:pt x="7597826" y="7545428"/>
                </a:lnTo>
                <a:lnTo>
                  <a:pt x="0" y="7545428"/>
                </a:lnTo>
                <a:lnTo>
                  <a:pt x="0" y="0"/>
                </a:lnTo>
                <a:close/>
              </a:path>
            </a:pathLst>
          </a:custGeom>
          <a:blipFill>
            <a:blip r:embed="rId2"/>
            <a:stretch>
              <a:fillRect l="0" t="0" r="0" b="0"/>
            </a:stretch>
          </a:blipFill>
        </p:spPr>
      </p:sp>
      <p:sp>
        <p:nvSpPr>
          <p:cNvPr name="TextBox 3" id="3"/>
          <p:cNvSpPr txBox="true"/>
          <p:nvPr/>
        </p:nvSpPr>
        <p:spPr>
          <a:xfrm rot="0">
            <a:off x="2198061" y="5076825"/>
            <a:ext cx="3332572" cy="563880"/>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Dịch Vụ</a:t>
            </a:r>
          </a:p>
        </p:txBody>
      </p:sp>
      <p:sp>
        <p:nvSpPr>
          <p:cNvPr name="TextBox 4" id="4"/>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57848" y="1712678"/>
            <a:ext cx="7111571" cy="7939873"/>
          </a:xfrm>
          <a:custGeom>
            <a:avLst/>
            <a:gdLst/>
            <a:ahLst/>
            <a:cxnLst/>
            <a:rect r="r" b="b" t="t" l="l"/>
            <a:pathLst>
              <a:path h="7939873" w="7111571">
                <a:moveTo>
                  <a:pt x="0" y="0"/>
                </a:moveTo>
                <a:lnTo>
                  <a:pt x="7111571" y="0"/>
                </a:lnTo>
                <a:lnTo>
                  <a:pt x="7111571" y="7939874"/>
                </a:lnTo>
                <a:lnTo>
                  <a:pt x="0" y="7939874"/>
                </a:lnTo>
                <a:lnTo>
                  <a:pt x="0" y="0"/>
                </a:lnTo>
                <a:close/>
              </a:path>
            </a:pathLst>
          </a:custGeom>
          <a:blipFill>
            <a:blip r:embed="rId2"/>
            <a:stretch>
              <a:fillRect l="0" t="0" r="0" b="0"/>
            </a:stretch>
          </a:blipFill>
        </p:spPr>
      </p:sp>
      <p:sp>
        <p:nvSpPr>
          <p:cNvPr name="TextBox 3" id="3"/>
          <p:cNvSpPr txBox="true"/>
          <p:nvPr/>
        </p:nvSpPr>
        <p:spPr>
          <a:xfrm rot="0">
            <a:off x="3397442" y="4828222"/>
            <a:ext cx="3332572" cy="563880"/>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Tin tức</a:t>
            </a:r>
          </a:p>
        </p:txBody>
      </p:sp>
      <p:sp>
        <p:nvSpPr>
          <p:cNvPr name="TextBox 4" id="4"/>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003607" y="2548585"/>
            <a:ext cx="6369952" cy="6081677"/>
          </a:xfrm>
          <a:custGeom>
            <a:avLst/>
            <a:gdLst/>
            <a:ahLst/>
            <a:cxnLst/>
            <a:rect r="r" b="b" t="t" l="l"/>
            <a:pathLst>
              <a:path h="6081677" w="6369952">
                <a:moveTo>
                  <a:pt x="0" y="0"/>
                </a:moveTo>
                <a:lnTo>
                  <a:pt x="6369952" y="0"/>
                </a:lnTo>
                <a:lnTo>
                  <a:pt x="6369952" y="6081677"/>
                </a:lnTo>
                <a:lnTo>
                  <a:pt x="0" y="6081677"/>
                </a:lnTo>
                <a:lnTo>
                  <a:pt x="0" y="0"/>
                </a:lnTo>
                <a:close/>
              </a:path>
            </a:pathLst>
          </a:custGeom>
          <a:blipFill>
            <a:blip r:embed="rId2"/>
            <a:stretch>
              <a:fillRect l="0" t="0" r="0" b="0"/>
            </a:stretch>
          </a:blipFill>
        </p:spPr>
      </p:sp>
      <p:sp>
        <p:nvSpPr>
          <p:cNvPr name="TextBox 3" id="3"/>
          <p:cNvSpPr txBox="true"/>
          <p:nvPr/>
        </p:nvSpPr>
        <p:spPr>
          <a:xfrm rot="0">
            <a:off x="2850852" y="5076825"/>
            <a:ext cx="3940343" cy="1144905"/>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đăng ký thành viên</a:t>
            </a:r>
          </a:p>
        </p:txBody>
      </p:sp>
      <p:sp>
        <p:nvSpPr>
          <p:cNvPr name="TextBox 4" id="4"/>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02231" y="2483545"/>
            <a:ext cx="7643776" cy="6590235"/>
          </a:xfrm>
          <a:custGeom>
            <a:avLst/>
            <a:gdLst/>
            <a:ahLst/>
            <a:cxnLst/>
            <a:rect r="r" b="b" t="t" l="l"/>
            <a:pathLst>
              <a:path h="6590235" w="7643776">
                <a:moveTo>
                  <a:pt x="0" y="0"/>
                </a:moveTo>
                <a:lnTo>
                  <a:pt x="7643776" y="0"/>
                </a:lnTo>
                <a:lnTo>
                  <a:pt x="7643776" y="6590235"/>
                </a:lnTo>
                <a:lnTo>
                  <a:pt x="0" y="6590235"/>
                </a:lnTo>
                <a:lnTo>
                  <a:pt x="0" y="0"/>
                </a:lnTo>
                <a:close/>
              </a:path>
            </a:pathLst>
          </a:custGeom>
          <a:blipFill>
            <a:blip r:embed="rId2"/>
            <a:stretch>
              <a:fillRect l="0" t="0" r="0" b="0"/>
            </a:stretch>
          </a:blipFill>
        </p:spPr>
      </p:sp>
      <p:sp>
        <p:nvSpPr>
          <p:cNvPr name="TextBox 3" id="3"/>
          <p:cNvSpPr txBox="true"/>
          <p:nvPr/>
        </p:nvSpPr>
        <p:spPr>
          <a:xfrm rot="0">
            <a:off x="2468182" y="5076825"/>
            <a:ext cx="6033777" cy="563880"/>
          </a:xfrm>
          <a:prstGeom prst="rect">
            <a:avLst/>
          </a:prstGeom>
        </p:spPr>
        <p:txBody>
          <a:bodyPr anchor="t" rtlCol="false" tIns="0" lIns="0" bIns="0" rIns="0">
            <a:spAutoFit/>
          </a:bodyPr>
          <a:lstStyle/>
          <a:p>
            <a:pPr algn="l">
              <a:lnSpc>
                <a:spcPts val="4619"/>
              </a:lnSpc>
              <a:spcBef>
                <a:spcPct val="0"/>
              </a:spcBef>
            </a:pPr>
            <a:r>
              <a:rPr lang="en-US" sz="3299" b="true">
                <a:solidFill>
                  <a:srgbClr val="FFFFFF"/>
                </a:solidFill>
                <a:latin typeface="Vollkorn Bold"/>
                <a:ea typeface="Vollkorn Bold"/>
                <a:cs typeface="Vollkorn Bold"/>
                <a:sym typeface="Vollkorn Bold"/>
              </a:rPr>
              <a:t>Trang đăng nhập</a:t>
            </a:r>
          </a:p>
        </p:txBody>
      </p:sp>
      <p:sp>
        <p:nvSpPr>
          <p:cNvPr name="TextBox 4" id="4"/>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94464" y="2503071"/>
            <a:ext cx="8249538" cy="5778062"/>
          </a:xfrm>
          <a:custGeom>
            <a:avLst/>
            <a:gdLst/>
            <a:ahLst/>
            <a:cxnLst/>
            <a:rect r="r" b="b" t="t" l="l"/>
            <a:pathLst>
              <a:path h="5778062" w="8249538">
                <a:moveTo>
                  <a:pt x="0" y="0"/>
                </a:moveTo>
                <a:lnTo>
                  <a:pt x="8249538" y="0"/>
                </a:lnTo>
                <a:lnTo>
                  <a:pt x="8249538" y="5778063"/>
                </a:lnTo>
                <a:lnTo>
                  <a:pt x="0" y="5778063"/>
                </a:lnTo>
                <a:lnTo>
                  <a:pt x="0" y="0"/>
                </a:lnTo>
                <a:close/>
              </a:path>
            </a:pathLst>
          </a:custGeom>
          <a:blipFill>
            <a:blip r:embed="rId2"/>
            <a:stretch>
              <a:fillRect l="0" t="0" r="0" b="0"/>
            </a:stretch>
          </a:blipFill>
        </p:spPr>
      </p:sp>
      <p:sp>
        <p:nvSpPr>
          <p:cNvPr name="TextBox 3" id="3"/>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
        <p:nvSpPr>
          <p:cNvPr name="TextBox 4" id="4"/>
          <p:cNvSpPr txBox="true"/>
          <p:nvPr/>
        </p:nvSpPr>
        <p:spPr>
          <a:xfrm rot="0">
            <a:off x="1407191" y="5076825"/>
            <a:ext cx="6033777" cy="563880"/>
          </a:xfrm>
          <a:prstGeom prst="rect">
            <a:avLst/>
          </a:prstGeom>
        </p:spPr>
        <p:txBody>
          <a:bodyPr anchor="t" rtlCol="false" tIns="0" lIns="0" bIns="0" rIns="0">
            <a:spAutoFit/>
          </a:bodyPr>
          <a:lstStyle/>
          <a:p>
            <a:pPr algn="ctr">
              <a:lnSpc>
                <a:spcPts val="4619"/>
              </a:lnSpc>
              <a:spcBef>
                <a:spcPct val="0"/>
              </a:spcBef>
            </a:pPr>
            <a:r>
              <a:rPr lang="en-US" b="true" sz="3299">
                <a:solidFill>
                  <a:srgbClr val="FFFFFF"/>
                </a:solidFill>
                <a:latin typeface="Vollkorn Bold"/>
                <a:ea typeface="Vollkorn Bold"/>
                <a:cs typeface="Vollkorn Bold"/>
                <a:sym typeface="Vollkorn Bold"/>
              </a:rPr>
              <a:t>Trang chủ quản lý</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539627" y="2178441"/>
            <a:ext cx="7729203" cy="6793680"/>
          </a:xfrm>
          <a:custGeom>
            <a:avLst/>
            <a:gdLst/>
            <a:ahLst/>
            <a:cxnLst/>
            <a:rect r="r" b="b" t="t" l="l"/>
            <a:pathLst>
              <a:path h="6793680" w="7729203">
                <a:moveTo>
                  <a:pt x="0" y="0"/>
                </a:moveTo>
                <a:lnTo>
                  <a:pt x="7729202" y="0"/>
                </a:lnTo>
                <a:lnTo>
                  <a:pt x="7729202" y="6793679"/>
                </a:lnTo>
                <a:lnTo>
                  <a:pt x="0" y="6793679"/>
                </a:lnTo>
                <a:lnTo>
                  <a:pt x="0" y="0"/>
                </a:lnTo>
                <a:close/>
              </a:path>
            </a:pathLst>
          </a:custGeom>
          <a:blipFill>
            <a:blip r:embed="rId2"/>
            <a:stretch>
              <a:fillRect l="0" t="0" r="0" b="0"/>
            </a:stretch>
          </a:blipFill>
        </p:spPr>
      </p:sp>
      <p:sp>
        <p:nvSpPr>
          <p:cNvPr name="TextBox 3" id="3"/>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
        <p:nvSpPr>
          <p:cNvPr name="TextBox 4" id="4"/>
          <p:cNvSpPr txBox="true"/>
          <p:nvPr/>
        </p:nvSpPr>
        <p:spPr>
          <a:xfrm rot="0">
            <a:off x="2992173" y="4620888"/>
            <a:ext cx="3384099" cy="1083325"/>
          </a:xfrm>
          <a:prstGeom prst="rect">
            <a:avLst/>
          </a:prstGeom>
        </p:spPr>
        <p:txBody>
          <a:bodyPr anchor="t" rtlCol="false" tIns="0" lIns="0" bIns="0" rIns="0">
            <a:spAutoFit/>
          </a:bodyPr>
          <a:lstStyle/>
          <a:p>
            <a:pPr algn="ctr">
              <a:lnSpc>
                <a:spcPts val="4249"/>
              </a:lnSpc>
              <a:spcBef>
                <a:spcPct val="0"/>
              </a:spcBef>
            </a:pPr>
            <a:r>
              <a:rPr lang="en-US" sz="3863" spc="-38">
                <a:solidFill>
                  <a:srgbClr val="FFFFFF"/>
                </a:solidFill>
                <a:latin typeface="Vollkorn"/>
                <a:ea typeface="Vollkorn"/>
                <a:cs typeface="Vollkorn"/>
                <a:sym typeface="Vollkorn"/>
              </a:rPr>
              <a:t>Trang quản lý khách hàng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grpSp>
        <p:nvGrpSpPr>
          <p:cNvPr name="Group 3" id="3"/>
          <p:cNvGrpSpPr/>
          <p:nvPr/>
        </p:nvGrpSpPr>
        <p:grpSpPr>
          <a:xfrm rot="0">
            <a:off x="0" y="3896258"/>
            <a:ext cx="18502431" cy="2826589"/>
            <a:chOff x="0" y="0"/>
            <a:chExt cx="4873068" cy="744451"/>
          </a:xfrm>
        </p:grpSpPr>
        <p:sp>
          <p:nvSpPr>
            <p:cNvPr name="Freeform 4" id="4"/>
            <p:cNvSpPr/>
            <p:nvPr/>
          </p:nvSpPr>
          <p:spPr>
            <a:xfrm flipH="false" flipV="false" rot="0">
              <a:off x="0" y="0"/>
              <a:ext cx="4873068" cy="744451"/>
            </a:xfrm>
            <a:custGeom>
              <a:avLst/>
              <a:gdLst/>
              <a:ahLst/>
              <a:cxnLst/>
              <a:rect r="r" b="b" t="t" l="l"/>
              <a:pathLst>
                <a:path h="744451" w="4873068">
                  <a:moveTo>
                    <a:pt x="0" y="0"/>
                  </a:moveTo>
                  <a:lnTo>
                    <a:pt x="4873068" y="0"/>
                  </a:lnTo>
                  <a:lnTo>
                    <a:pt x="4873068" y="744451"/>
                  </a:lnTo>
                  <a:lnTo>
                    <a:pt x="0" y="744451"/>
                  </a:lnTo>
                  <a:close/>
                </a:path>
              </a:pathLst>
            </a:custGeom>
            <a:gradFill rotWithShape="true">
              <a:gsLst>
                <a:gs pos="0">
                  <a:srgbClr val="000000">
                    <a:alpha val="41000"/>
                  </a:srgbClr>
                </a:gs>
                <a:gs pos="50000">
                  <a:srgbClr val="0F2949">
                    <a:alpha val="0"/>
                  </a:srgbClr>
                </a:gs>
                <a:gs pos="100000">
                  <a:srgbClr val="328DFF">
                    <a:alpha val="0"/>
                  </a:srgbClr>
                </a:gs>
              </a:gsLst>
              <a:lin ang="0"/>
            </a:gradFill>
          </p:spPr>
        </p:sp>
        <p:sp>
          <p:nvSpPr>
            <p:cNvPr name="TextBox 5" id="5"/>
            <p:cNvSpPr txBox="true"/>
            <p:nvPr/>
          </p:nvSpPr>
          <p:spPr>
            <a:xfrm>
              <a:off x="0" y="-38100"/>
              <a:ext cx="4873068" cy="78255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977154" y="2365123"/>
            <a:ext cx="6330714" cy="6330714"/>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t="0" r="-38492" b="0"/>
              </a:stretch>
            </a:blipFill>
          </p:spPr>
        </p:sp>
      </p:grpSp>
      <p:sp>
        <p:nvSpPr>
          <p:cNvPr name="Freeform 10" id="10"/>
          <p:cNvSpPr/>
          <p:nvPr/>
        </p:nvSpPr>
        <p:spPr>
          <a:xfrm flipH="false" flipV="false" rot="0">
            <a:off x="622788" y="1568080"/>
            <a:ext cx="5802923" cy="4114800"/>
          </a:xfrm>
          <a:custGeom>
            <a:avLst/>
            <a:gdLst/>
            <a:ahLst/>
            <a:cxnLst/>
            <a:rect r="r" b="b" t="t" l="l"/>
            <a:pathLst>
              <a:path h="4114800" w="5802923">
                <a:moveTo>
                  <a:pt x="0" y="0"/>
                </a:moveTo>
                <a:lnTo>
                  <a:pt x="5802924" y="0"/>
                </a:lnTo>
                <a:lnTo>
                  <a:pt x="58029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8854398" y="3863605"/>
            <a:ext cx="9042943" cy="2771775"/>
          </a:xfrm>
          <a:prstGeom prst="rect">
            <a:avLst/>
          </a:prstGeom>
        </p:spPr>
        <p:txBody>
          <a:bodyPr anchor="t" rtlCol="false" tIns="0" lIns="0" bIns="0" rIns="0">
            <a:spAutoFit/>
          </a:bodyPr>
          <a:lstStyle/>
          <a:p>
            <a:pPr algn="l">
              <a:lnSpc>
                <a:spcPts val="5610"/>
              </a:lnSpc>
            </a:pPr>
            <a:r>
              <a:rPr lang="en-US" sz="3300">
                <a:solidFill>
                  <a:srgbClr val="FFFFFF"/>
                </a:solidFill>
                <a:latin typeface="Baloo Thambi"/>
                <a:ea typeface="Baloo Thambi"/>
                <a:cs typeface="Baloo Thambi"/>
                <a:sym typeface="Baloo Thambi"/>
              </a:rPr>
              <a:t>Giới thiệu đề tài </a:t>
            </a:r>
          </a:p>
          <a:p>
            <a:pPr algn="l">
              <a:lnSpc>
                <a:spcPts val="5610"/>
              </a:lnSpc>
            </a:pPr>
            <a:r>
              <a:rPr lang="en-US" sz="3300">
                <a:solidFill>
                  <a:srgbClr val="FFFFFF"/>
                </a:solidFill>
                <a:latin typeface="Baloo Thambi"/>
                <a:ea typeface="Baloo Thambi"/>
                <a:cs typeface="Baloo Thambi"/>
                <a:sym typeface="Baloo Thambi"/>
              </a:rPr>
              <a:t>Thiết kế CSDL</a:t>
            </a:r>
          </a:p>
          <a:p>
            <a:pPr algn="l">
              <a:lnSpc>
                <a:spcPts val="5610"/>
              </a:lnSpc>
            </a:pPr>
            <a:r>
              <a:rPr lang="en-US" sz="3300">
                <a:solidFill>
                  <a:srgbClr val="FFFFFF"/>
                </a:solidFill>
                <a:latin typeface="Baloo Thambi"/>
                <a:ea typeface="Baloo Thambi"/>
                <a:cs typeface="Baloo Thambi"/>
                <a:sym typeface="Baloo Thambi"/>
              </a:rPr>
              <a:t>Thiết kế giao diện </a:t>
            </a:r>
          </a:p>
          <a:p>
            <a:pPr algn="l">
              <a:lnSpc>
                <a:spcPts val="5610"/>
              </a:lnSpc>
            </a:pPr>
            <a:r>
              <a:rPr lang="en-US" sz="3300">
                <a:solidFill>
                  <a:srgbClr val="FFFFFF"/>
                </a:solidFill>
                <a:latin typeface="Baloo Thambi"/>
                <a:ea typeface="Baloo Thambi"/>
                <a:cs typeface="Baloo Thambi"/>
                <a:sym typeface="Baloo Thambi"/>
              </a:rPr>
              <a:t>Xây dựng Backend</a:t>
            </a:r>
          </a:p>
        </p:txBody>
      </p:sp>
      <p:sp>
        <p:nvSpPr>
          <p:cNvPr name="TextBox 12" id="12"/>
          <p:cNvSpPr txBox="true"/>
          <p:nvPr/>
        </p:nvSpPr>
        <p:spPr>
          <a:xfrm rot="0">
            <a:off x="10063158" y="2250823"/>
            <a:ext cx="393243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Open Sans Extra Bold"/>
                <a:ea typeface="Open Sans Extra Bold"/>
                <a:cs typeface="Open Sans Extra Bold"/>
                <a:sym typeface="Open Sans Extra Bold"/>
              </a:rPr>
              <a:t>MỤC LỤC</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387371" y="2731489"/>
            <a:ext cx="8002218" cy="5715870"/>
          </a:xfrm>
          <a:custGeom>
            <a:avLst/>
            <a:gdLst/>
            <a:ahLst/>
            <a:cxnLst/>
            <a:rect r="r" b="b" t="t" l="l"/>
            <a:pathLst>
              <a:path h="5715870" w="8002218">
                <a:moveTo>
                  <a:pt x="0" y="0"/>
                </a:moveTo>
                <a:lnTo>
                  <a:pt x="8002218" y="0"/>
                </a:lnTo>
                <a:lnTo>
                  <a:pt x="8002218" y="5715870"/>
                </a:lnTo>
                <a:lnTo>
                  <a:pt x="0" y="5715870"/>
                </a:lnTo>
                <a:lnTo>
                  <a:pt x="0" y="0"/>
                </a:lnTo>
                <a:close/>
              </a:path>
            </a:pathLst>
          </a:custGeom>
          <a:blipFill>
            <a:blip r:embed="rId2"/>
            <a:stretch>
              <a:fillRect l="0" t="0" r="0" b="0"/>
            </a:stretch>
          </a:blipFill>
        </p:spPr>
      </p:sp>
      <p:sp>
        <p:nvSpPr>
          <p:cNvPr name="TextBox 3" id="3"/>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
        <p:nvSpPr>
          <p:cNvPr name="TextBox 4" id="4"/>
          <p:cNvSpPr txBox="true"/>
          <p:nvPr/>
        </p:nvSpPr>
        <p:spPr>
          <a:xfrm rot="0">
            <a:off x="2666332" y="4991458"/>
            <a:ext cx="3189553" cy="1234032"/>
          </a:xfrm>
          <a:prstGeom prst="rect">
            <a:avLst/>
          </a:prstGeom>
        </p:spPr>
        <p:txBody>
          <a:bodyPr anchor="t" rtlCol="false" tIns="0" lIns="0" bIns="0" rIns="0">
            <a:spAutoFit/>
          </a:bodyPr>
          <a:lstStyle/>
          <a:p>
            <a:pPr algn="ctr">
              <a:lnSpc>
                <a:spcPts val="4820"/>
              </a:lnSpc>
              <a:spcBef>
                <a:spcPct val="0"/>
              </a:spcBef>
            </a:pPr>
            <a:r>
              <a:rPr lang="en-US" sz="4382" spc="-43">
                <a:solidFill>
                  <a:srgbClr val="FFFFFF"/>
                </a:solidFill>
                <a:latin typeface="Vollkorn"/>
                <a:ea typeface="Vollkorn"/>
                <a:cs typeface="Vollkorn"/>
                <a:sym typeface="Vollkorn"/>
              </a:rPr>
              <a:t>Trang quản lý lịch hẹn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499922" y="2176753"/>
            <a:ext cx="7136188" cy="7081547"/>
          </a:xfrm>
          <a:custGeom>
            <a:avLst/>
            <a:gdLst/>
            <a:ahLst/>
            <a:cxnLst/>
            <a:rect r="r" b="b" t="t" l="l"/>
            <a:pathLst>
              <a:path h="7081547" w="7136188">
                <a:moveTo>
                  <a:pt x="0" y="0"/>
                </a:moveTo>
                <a:lnTo>
                  <a:pt x="7136188" y="0"/>
                </a:lnTo>
                <a:lnTo>
                  <a:pt x="7136188" y="7081547"/>
                </a:lnTo>
                <a:lnTo>
                  <a:pt x="0" y="7081547"/>
                </a:lnTo>
                <a:lnTo>
                  <a:pt x="0" y="0"/>
                </a:lnTo>
                <a:close/>
              </a:path>
            </a:pathLst>
          </a:custGeom>
          <a:blipFill>
            <a:blip r:embed="rId2"/>
            <a:stretch>
              <a:fillRect l="0" t="0" r="0" b="0"/>
            </a:stretch>
          </a:blipFill>
        </p:spPr>
      </p:sp>
      <p:sp>
        <p:nvSpPr>
          <p:cNvPr name="TextBox 3" id="3"/>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giao diện </a:t>
            </a:r>
          </a:p>
        </p:txBody>
      </p:sp>
      <p:sp>
        <p:nvSpPr>
          <p:cNvPr name="TextBox 4" id="4"/>
          <p:cNvSpPr txBox="true"/>
          <p:nvPr/>
        </p:nvSpPr>
        <p:spPr>
          <a:xfrm rot="0">
            <a:off x="2743215" y="5358458"/>
            <a:ext cx="3314893" cy="1038587"/>
          </a:xfrm>
          <a:prstGeom prst="rect">
            <a:avLst/>
          </a:prstGeom>
        </p:spPr>
        <p:txBody>
          <a:bodyPr anchor="t" rtlCol="false" tIns="0" lIns="0" bIns="0" rIns="0">
            <a:spAutoFit/>
          </a:bodyPr>
          <a:lstStyle/>
          <a:p>
            <a:pPr algn="ctr">
              <a:lnSpc>
                <a:spcPts val="4043"/>
              </a:lnSpc>
              <a:spcBef>
                <a:spcPct val="0"/>
              </a:spcBef>
            </a:pPr>
            <a:r>
              <a:rPr lang="en-US" sz="3676" spc="-36">
                <a:solidFill>
                  <a:srgbClr val="FFFFFF"/>
                </a:solidFill>
                <a:latin typeface="Vollkorn"/>
                <a:ea typeface="Vollkorn"/>
                <a:cs typeface="Vollkorn"/>
                <a:sym typeface="Vollkorn"/>
              </a:rPr>
              <a:t>Trang quản lý Dịch vụ</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085438"/>
            <a:ext cx="3918747" cy="2116123"/>
          </a:xfrm>
          <a:custGeom>
            <a:avLst/>
            <a:gdLst/>
            <a:ahLst/>
            <a:cxnLst/>
            <a:rect r="r" b="b" t="t" l="l"/>
            <a:pathLst>
              <a:path h="2116123" w="3918747">
                <a:moveTo>
                  <a:pt x="0" y="0"/>
                </a:moveTo>
                <a:lnTo>
                  <a:pt x="3918747" y="0"/>
                </a:lnTo>
                <a:lnTo>
                  <a:pt x="3918747" y="2116124"/>
                </a:lnTo>
                <a:lnTo>
                  <a:pt x="0" y="2116124"/>
                </a:lnTo>
                <a:lnTo>
                  <a:pt x="0" y="0"/>
                </a:lnTo>
                <a:close/>
              </a:path>
            </a:pathLst>
          </a:custGeom>
          <a:blipFill>
            <a:blip r:embed="rId2"/>
            <a:stretch>
              <a:fillRect l="0" t="0" r="0" b="0"/>
            </a:stretch>
          </a:blipFill>
        </p:spPr>
      </p:sp>
      <p:sp>
        <p:nvSpPr>
          <p:cNvPr name="Freeform 3" id="3"/>
          <p:cNvSpPr/>
          <p:nvPr/>
        </p:nvSpPr>
        <p:spPr>
          <a:xfrm flipH="false" flipV="false" rot="0">
            <a:off x="7132860" y="3273048"/>
            <a:ext cx="3740904" cy="3740904"/>
          </a:xfrm>
          <a:custGeom>
            <a:avLst/>
            <a:gdLst/>
            <a:ahLst/>
            <a:cxnLst/>
            <a:rect r="r" b="b" t="t" l="l"/>
            <a:pathLst>
              <a:path h="3740904" w="3740904">
                <a:moveTo>
                  <a:pt x="0" y="0"/>
                </a:moveTo>
                <a:lnTo>
                  <a:pt x="3740904" y="0"/>
                </a:lnTo>
                <a:lnTo>
                  <a:pt x="3740904" y="3740904"/>
                </a:lnTo>
                <a:lnTo>
                  <a:pt x="0" y="3740904"/>
                </a:lnTo>
                <a:lnTo>
                  <a:pt x="0" y="0"/>
                </a:lnTo>
                <a:close/>
              </a:path>
            </a:pathLst>
          </a:custGeom>
          <a:blipFill>
            <a:blip r:embed="rId3"/>
            <a:stretch>
              <a:fillRect l="0" t="0" r="0" b="0"/>
            </a:stretch>
          </a:blipFill>
        </p:spPr>
      </p:sp>
      <p:sp>
        <p:nvSpPr>
          <p:cNvPr name="Freeform 4" id="4"/>
          <p:cNvSpPr/>
          <p:nvPr/>
        </p:nvSpPr>
        <p:spPr>
          <a:xfrm flipH="false" flipV="false" rot="0">
            <a:off x="13271837" y="3978551"/>
            <a:ext cx="3987463" cy="2223011"/>
          </a:xfrm>
          <a:custGeom>
            <a:avLst/>
            <a:gdLst/>
            <a:ahLst/>
            <a:cxnLst/>
            <a:rect r="r" b="b" t="t" l="l"/>
            <a:pathLst>
              <a:path h="2223011" w="3987463">
                <a:moveTo>
                  <a:pt x="0" y="0"/>
                </a:moveTo>
                <a:lnTo>
                  <a:pt x="3987463" y="0"/>
                </a:lnTo>
                <a:lnTo>
                  <a:pt x="3987463" y="2223011"/>
                </a:lnTo>
                <a:lnTo>
                  <a:pt x="0" y="2223011"/>
                </a:lnTo>
                <a:lnTo>
                  <a:pt x="0" y="0"/>
                </a:lnTo>
                <a:close/>
              </a:path>
            </a:pathLst>
          </a:custGeom>
          <a:blipFill>
            <a:blip r:embed="rId4"/>
            <a:stretch>
              <a:fillRect l="0" t="0" r="0" b="0"/>
            </a:stretch>
          </a:blipFill>
        </p:spPr>
      </p:sp>
      <p:sp>
        <p:nvSpPr>
          <p:cNvPr name="TextBox 5" id="5"/>
          <p:cNvSpPr txBox="true"/>
          <p:nvPr/>
        </p:nvSpPr>
        <p:spPr>
          <a:xfrm rot="0">
            <a:off x="234811" y="1076325"/>
            <a:ext cx="4585573"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000000"/>
                </a:solidFill>
                <a:latin typeface="Vollkorn"/>
                <a:ea typeface="Vollkorn"/>
                <a:cs typeface="Vollkorn"/>
                <a:sym typeface="Vollkorn"/>
              </a:rPr>
              <a:t>Xây dựng Backend</a:t>
            </a:r>
          </a:p>
        </p:txBody>
      </p:sp>
      <p:sp>
        <p:nvSpPr>
          <p:cNvPr name="TextBox 6" id="6"/>
          <p:cNvSpPr txBox="true"/>
          <p:nvPr/>
        </p:nvSpPr>
        <p:spPr>
          <a:xfrm rot="0">
            <a:off x="13252906" y="7042527"/>
            <a:ext cx="4623435" cy="428625"/>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Vollkorn"/>
                <a:ea typeface="Vollkorn"/>
                <a:cs typeface="Vollkorn"/>
                <a:sym typeface="Vollkorn"/>
              </a:rPr>
              <a:t>Công cụ quản trị cho MySQL</a:t>
            </a:r>
          </a:p>
        </p:txBody>
      </p:sp>
      <p:sp>
        <p:nvSpPr>
          <p:cNvPr name="TextBox 7" id="7"/>
          <p:cNvSpPr txBox="true"/>
          <p:nvPr/>
        </p:nvSpPr>
        <p:spPr>
          <a:xfrm rot="0">
            <a:off x="194682" y="7042527"/>
            <a:ext cx="5923479" cy="428625"/>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Vollkorn"/>
                <a:ea typeface="Vollkorn"/>
                <a:cs typeface="Vollkorn"/>
                <a:sym typeface="Vollkorn"/>
              </a:rPr>
              <a:t>Ngôn ngữ lập trình để kết nối dữ liệu</a:t>
            </a:r>
          </a:p>
        </p:txBody>
      </p:sp>
      <p:sp>
        <p:nvSpPr>
          <p:cNvPr name="TextBox 8" id="8"/>
          <p:cNvSpPr txBox="true"/>
          <p:nvPr/>
        </p:nvSpPr>
        <p:spPr>
          <a:xfrm rot="0">
            <a:off x="7864197" y="7042527"/>
            <a:ext cx="2559606" cy="428625"/>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Vollkorn"/>
                <a:ea typeface="Vollkorn"/>
                <a:cs typeface="Vollkorn"/>
                <a:sym typeface="Vollkorn"/>
              </a:rPr>
              <a:t>Hosting Service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1638" y="5690897"/>
            <a:ext cx="8423328" cy="3727323"/>
          </a:xfrm>
          <a:custGeom>
            <a:avLst/>
            <a:gdLst/>
            <a:ahLst/>
            <a:cxnLst/>
            <a:rect r="r" b="b" t="t" l="l"/>
            <a:pathLst>
              <a:path h="3727323" w="8423328">
                <a:moveTo>
                  <a:pt x="0" y="0"/>
                </a:moveTo>
                <a:lnTo>
                  <a:pt x="8423329" y="0"/>
                </a:lnTo>
                <a:lnTo>
                  <a:pt x="8423329" y="3727322"/>
                </a:lnTo>
                <a:lnTo>
                  <a:pt x="0" y="3727322"/>
                </a:lnTo>
                <a:lnTo>
                  <a:pt x="0" y="0"/>
                </a:lnTo>
                <a:close/>
              </a:path>
            </a:pathLst>
          </a:custGeom>
          <a:blipFill>
            <a:blip r:embed="rId2"/>
            <a:stretch>
              <a:fillRect l="0" t="0" r="0" b="0"/>
            </a:stretch>
          </a:blipFill>
        </p:spPr>
      </p:sp>
      <p:sp>
        <p:nvSpPr>
          <p:cNvPr name="Freeform 3" id="3"/>
          <p:cNvSpPr/>
          <p:nvPr/>
        </p:nvSpPr>
        <p:spPr>
          <a:xfrm flipH="false" flipV="false" rot="0">
            <a:off x="234811" y="2301474"/>
            <a:ext cx="8518876" cy="3929332"/>
          </a:xfrm>
          <a:custGeom>
            <a:avLst/>
            <a:gdLst/>
            <a:ahLst/>
            <a:cxnLst/>
            <a:rect r="r" b="b" t="t" l="l"/>
            <a:pathLst>
              <a:path h="3929332" w="8518876">
                <a:moveTo>
                  <a:pt x="0" y="0"/>
                </a:moveTo>
                <a:lnTo>
                  <a:pt x="8518876" y="0"/>
                </a:lnTo>
                <a:lnTo>
                  <a:pt x="8518876" y="3929331"/>
                </a:lnTo>
                <a:lnTo>
                  <a:pt x="0" y="3929331"/>
                </a:lnTo>
                <a:lnTo>
                  <a:pt x="0" y="0"/>
                </a:lnTo>
                <a:close/>
              </a:path>
            </a:pathLst>
          </a:custGeom>
          <a:blipFill>
            <a:blip r:embed="rId3"/>
            <a:stretch>
              <a:fillRect l="0" t="0" r="0" b="0"/>
            </a:stretch>
          </a:blipFill>
        </p:spPr>
      </p:sp>
      <p:sp>
        <p:nvSpPr>
          <p:cNvPr name="TextBox 4" id="4"/>
          <p:cNvSpPr txBox="true"/>
          <p:nvPr/>
        </p:nvSpPr>
        <p:spPr>
          <a:xfrm rot="0">
            <a:off x="234811" y="1076325"/>
            <a:ext cx="4585573" cy="648970"/>
          </a:xfrm>
          <a:prstGeom prst="rect">
            <a:avLst/>
          </a:prstGeom>
        </p:spPr>
        <p:txBody>
          <a:bodyPr anchor="t" rtlCol="false" tIns="0" lIns="0" bIns="0" rIns="0">
            <a:spAutoFit/>
          </a:bodyPr>
          <a:lstStyle/>
          <a:p>
            <a:pPr algn="ctr">
              <a:lnSpc>
                <a:spcPts val="5059"/>
              </a:lnSpc>
              <a:spcBef>
                <a:spcPct val="0"/>
              </a:spcBef>
            </a:pPr>
            <a:r>
              <a:rPr lang="en-US" sz="4599" spc="-45">
                <a:solidFill>
                  <a:srgbClr val="000000"/>
                </a:solidFill>
                <a:latin typeface="Vollkorn"/>
                <a:ea typeface="Vollkorn"/>
                <a:cs typeface="Vollkorn"/>
                <a:sym typeface="Vollkorn"/>
              </a:rPr>
              <a:t>Xây dựng Backend</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00250" y="555625"/>
            <a:ext cx="998642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Hướng phát triển đề tài</a:t>
            </a:r>
          </a:p>
        </p:txBody>
      </p:sp>
      <p:sp>
        <p:nvSpPr>
          <p:cNvPr name="TextBox 3" id="3"/>
          <p:cNvSpPr txBox="true"/>
          <p:nvPr/>
        </p:nvSpPr>
        <p:spPr>
          <a:xfrm rot="0">
            <a:off x="1028700" y="1959062"/>
            <a:ext cx="3638596" cy="555625"/>
          </a:xfrm>
          <a:prstGeom prst="rect">
            <a:avLst/>
          </a:prstGeom>
        </p:spPr>
        <p:txBody>
          <a:bodyPr anchor="t" rtlCol="false" tIns="0" lIns="0" bIns="0" rIns="0">
            <a:spAutoFit/>
          </a:bodyPr>
          <a:lstStyle/>
          <a:p>
            <a:pPr algn="l">
              <a:lnSpc>
                <a:spcPts val="4399"/>
              </a:lnSpc>
            </a:pPr>
            <a:r>
              <a:rPr lang="en-US" sz="3999" spc="-39">
                <a:solidFill>
                  <a:srgbClr val="FFFFFF"/>
                </a:solidFill>
                <a:latin typeface="Vollkorn"/>
                <a:ea typeface="Vollkorn"/>
                <a:cs typeface="Vollkorn"/>
                <a:sym typeface="Vollkorn"/>
              </a:rPr>
              <a:t>Phần hạn chế</a:t>
            </a:r>
          </a:p>
        </p:txBody>
      </p:sp>
      <p:sp>
        <p:nvSpPr>
          <p:cNvPr name="TextBox 4" id="4"/>
          <p:cNvSpPr txBox="true"/>
          <p:nvPr/>
        </p:nvSpPr>
        <p:spPr>
          <a:xfrm rot="0">
            <a:off x="802439" y="2562312"/>
            <a:ext cx="16694419" cy="1660525"/>
          </a:xfrm>
          <a:prstGeom prst="rect">
            <a:avLst/>
          </a:prstGeom>
        </p:spPr>
        <p:txBody>
          <a:bodyPr anchor="t" rtlCol="false" tIns="0" lIns="0" bIns="0" rIns="0">
            <a:spAutoFit/>
          </a:bodyPr>
          <a:lstStyle/>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Chưa triển khai được hết các chức năng đã định.</a:t>
            </a:r>
          </a:p>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Chưa triển khai đầy đủ cơ sở dữ liệu đã đề ra.</a:t>
            </a:r>
          </a:p>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Chưa triển khai được phân quyền admin (backend)</a:t>
            </a:r>
          </a:p>
        </p:txBody>
      </p:sp>
      <p:sp>
        <p:nvSpPr>
          <p:cNvPr name="TextBox 5" id="5"/>
          <p:cNvSpPr txBox="true"/>
          <p:nvPr/>
        </p:nvSpPr>
        <p:spPr>
          <a:xfrm rot="0">
            <a:off x="1028700" y="5713068"/>
            <a:ext cx="8928455" cy="555625"/>
          </a:xfrm>
          <a:prstGeom prst="rect">
            <a:avLst/>
          </a:prstGeom>
        </p:spPr>
        <p:txBody>
          <a:bodyPr anchor="t" rtlCol="false" tIns="0" lIns="0" bIns="0" rIns="0">
            <a:spAutoFit/>
          </a:bodyPr>
          <a:lstStyle/>
          <a:p>
            <a:pPr algn="l">
              <a:lnSpc>
                <a:spcPts val="4399"/>
              </a:lnSpc>
            </a:pPr>
            <a:r>
              <a:rPr lang="en-US" sz="3999" spc="-39">
                <a:solidFill>
                  <a:srgbClr val="FFFFFF"/>
                </a:solidFill>
                <a:latin typeface="Vollkorn"/>
                <a:ea typeface="Vollkorn"/>
                <a:cs typeface="Vollkorn"/>
                <a:sym typeface="Vollkorn"/>
              </a:rPr>
              <a:t>Hướng phát triển</a:t>
            </a:r>
          </a:p>
        </p:txBody>
      </p:sp>
      <p:sp>
        <p:nvSpPr>
          <p:cNvPr name="TextBox 6" id="6"/>
          <p:cNvSpPr txBox="true"/>
          <p:nvPr/>
        </p:nvSpPr>
        <p:spPr>
          <a:xfrm rot="0">
            <a:off x="802439" y="6316318"/>
            <a:ext cx="11382050" cy="1660525"/>
          </a:xfrm>
          <a:prstGeom prst="rect">
            <a:avLst/>
          </a:prstGeom>
        </p:spPr>
        <p:txBody>
          <a:bodyPr anchor="t" rtlCol="false" tIns="0" lIns="0" bIns="0" rIns="0">
            <a:spAutoFit/>
          </a:bodyPr>
          <a:lstStyle/>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Hoàn thiện tất cả các chức năng đã định.</a:t>
            </a:r>
          </a:p>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Bổ sung đầy đủ cơ sở dữ liệu.</a:t>
            </a:r>
          </a:p>
          <a:p>
            <a:pPr algn="l" marL="863599" indent="-431800" lvl="1">
              <a:lnSpc>
                <a:spcPts val="4399"/>
              </a:lnSpc>
              <a:buFont typeface="Arial"/>
              <a:buChar char="•"/>
            </a:pPr>
            <a:r>
              <a:rPr lang="en-US" sz="3999" spc="-39">
                <a:solidFill>
                  <a:srgbClr val="FFFFFF"/>
                </a:solidFill>
                <a:latin typeface="Vollkorn"/>
                <a:ea typeface="Vollkorn"/>
                <a:cs typeface="Vollkorn"/>
                <a:sym typeface="Vollkorn"/>
              </a:rPr>
              <a:t>Thiết kế giao diện trực quan hơn.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3" t="-19418" r="-363" b="0"/>
            </a:stretch>
          </a:blipFill>
        </p:spPr>
      </p:sp>
      <p:grpSp>
        <p:nvGrpSpPr>
          <p:cNvPr name="Group 3" id="3"/>
          <p:cNvGrpSpPr/>
          <p:nvPr/>
        </p:nvGrpSpPr>
        <p:grpSpPr>
          <a:xfrm rot="0">
            <a:off x="-19050" y="0"/>
            <a:ext cx="18468860" cy="10374948"/>
            <a:chOff x="0" y="0"/>
            <a:chExt cx="3406992" cy="1913890"/>
          </a:xfrm>
        </p:grpSpPr>
        <p:sp>
          <p:nvSpPr>
            <p:cNvPr name="Freeform 4" id="4"/>
            <p:cNvSpPr/>
            <p:nvPr/>
          </p:nvSpPr>
          <p:spPr>
            <a:xfrm flipH="false" flipV="false" rot="0">
              <a:off x="0" y="0"/>
              <a:ext cx="3406992" cy="1913890"/>
            </a:xfrm>
            <a:custGeom>
              <a:avLst/>
              <a:gdLst/>
              <a:ahLst/>
              <a:cxnLst/>
              <a:rect r="r" b="b" t="t" l="l"/>
              <a:pathLst>
                <a:path h="1913890" w="3406992">
                  <a:moveTo>
                    <a:pt x="0" y="0"/>
                  </a:moveTo>
                  <a:lnTo>
                    <a:pt x="3406992" y="0"/>
                  </a:lnTo>
                  <a:lnTo>
                    <a:pt x="3406992" y="1913890"/>
                  </a:lnTo>
                  <a:lnTo>
                    <a:pt x="0" y="1913890"/>
                  </a:lnTo>
                  <a:close/>
                </a:path>
              </a:pathLst>
            </a:custGeom>
            <a:solidFill>
              <a:srgbClr val="1E1E1E">
                <a:alpha val="43922"/>
              </a:srgbClr>
            </a:solidFill>
          </p:spPr>
        </p:sp>
      </p:grpSp>
      <p:sp>
        <p:nvSpPr>
          <p:cNvPr name="TextBox 5" id="5"/>
          <p:cNvSpPr txBox="true"/>
          <p:nvPr/>
        </p:nvSpPr>
        <p:spPr>
          <a:xfrm rot="0">
            <a:off x="1517114" y="2604973"/>
            <a:ext cx="12269863" cy="3959225"/>
          </a:xfrm>
          <a:prstGeom prst="rect">
            <a:avLst/>
          </a:prstGeom>
        </p:spPr>
        <p:txBody>
          <a:bodyPr anchor="t" rtlCol="false" tIns="0" lIns="0" bIns="0" rIns="0">
            <a:spAutoFit/>
          </a:bodyPr>
          <a:lstStyle/>
          <a:p>
            <a:pPr algn="l">
              <a:lnSpc>
                <a:spcPts val="15400"/>
              </a:lnSpc>
            </a:pPr>
            <a:r>
              <a:rPr lang="en-US" sz="14000" spc="-140">
                <a:solidFill>
                  <a:srgbClr val="FFFFFF"/>
                </a:solidFill>
                <a:latin typeface="Vollkorn"/>
                <a:ea typeface="Vollkorn"/>
                <a:cs typeface="Vollkorn"/>
                <a:sym typeface="Vollkorn"/>
              </a:rPr>
              <a:t>Thanks for watching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TextBox 3" id="3"/>
          <p:cNvSpPr txBox="true"/>
          <p:nvPr/>
        </p:nvSpPr>
        <p:spPr>
          <a:xfrm rot="0">
            <a:off x="1462150" y="1371600"/>
            <a:ext cx="709109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Giới thiệu đề tài</a:t>
            </a:r>
          </a:p>
        </p:txBody>
      </p:sp>
      <p:sp>
        <p:nvSpPr>
          <p:cNvPr name="TextBox 4" id="4"/>
          <p:cNvSpPr txBox="true"/>
          <p:nvPr/>
        </p:nvSpPr>
        <p:spPr>
          <a:xfrm rot="0">
            <a:off x="1028700" y="5985249"/>
            <a:ext cx="6665435" cy="53340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Linux Biolinum"/>
                <a:ea typeface="Linux Biolinum"/>
                <a:cs typeface="Linux Biolinum"/>
                <a:sym typeface="Linux Biolinum"/>
              </a:rPr>
              <a:t>Tiết kiệm thời gian cho khách hàng </a:t>
            </a:r>
          </a:p>
        </p:txBody>
      </p:sp>
      <p:sp>
        <p:nvSpPr>
          <p:cNvPr name="TextBox 5" id="5"/>
          <p:cNvSpPr txBox="true"/>
          <p:nvPr/>
        </p:nvSpPr>
        <p:spPr>
          <a:xfrm rot="0">
            <a:off x="1462150" y="5404302"/>
            <a:ext cx="3782774" cy="439185"/>
          </a:xfrm>
          <a:prstGeom prst="rect">
            <a:avLst/>
          </a:prstGeom>
        </p:spPr>
        <p:txBody>
          <a:bodyPr anchor="t" rtlCol="false" tIns="0" lIns="0" bIns="0" rIns="0">
            <a:spAutoFit/>
          </a:bodyPr>
          <a:lstStyle/>
          <a:p>
            <a:pPr algn="l">
              <a:lnSpc>
                <a:spcPts val="3618"/>
              </a:lnSpc>
              <a:spcBef>
                <a:spcPct val="0"/>
              </a:spcBef>
            </a:pPr>
            <a:r>
              <a:rPr lang="en-US" sz="2584" b="true">
                <a:solidFill>
                  <a:srgbClr val="FFFFFF"/>
                </a:solidFill>
                <a:latin typeface="Vollkorn Bold"/>
                <a:ea typeface="Vollkorn Bold"/>
                <a:cs typeface="Vollkorn Bold"/>
                <a:sym typeface="Vollkorn Bold"/>
              </a:rPr>
              <a:t>Mục đích</a:t>
            </a:r>
          </a:p>
        </p:txBody>
      </p:sp>
      <p:sp>
        <p:nvSpPr>
          <p:cNvPr name="Freeform 6" id="6"/>
          <p:cNvSpPr/>
          <p:nvPr/>
        </p:nvSpPr>
        <p:spPr>
          <a:xfrm flipH="false" flipV="false" rot="0">
            <a:off x="1462150" y="4846360"/>
            <a:ext cx="436823" cy="440023"/>
          </a:xfrm>
          <a:custGeom>
            <a:avLst/>
            <a:gdLst/>
            <a:ahLst/>
            <a:cxnLst/>
            <a:rect r="r" b="b" t="t" l="l"/>
            <a:pathLst>
              <a:path h="440023" w="436823">
                <a:moveTo>
                  <a:pt x="0" y="0"/>
                </a:moveTo>
                <a:lnTo>
                  <a:pt x="436823" y="0"/>
                </a:lnTo>
                <a:lnTo>
                  <a:pt x="436823" y="440023"/>
                </a:lnTo>
                <a:lnTo>
                  <a:pt x="0" y="440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462150" y="2414290"/>
            <a:ext cx="11141577" cy="2316480"/>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Linux Biolinum"/>
                <a:ea typeface="Linux Biolinum"/>
                <a:cs typeface="Linux Biolinum"/>
                <a:sym typeface="Linux Biolinum"/>
              </a:rPr>
              <a:t>Đề tài “Website đặt lịch hẹn cắt tóc” được xây dựng để khách hàng luôn mong muốn có được lịch hẹn nhanh chóng và tiện lợi, đồng thời các salon cần một công cụ quản lý lịch làm việc hiệu quả cho công việc.</a:t>
            </a:r>
          </a:p>
        </p:txBody>
      </p:sp>
      <p:sp>
        <p:nvSpPr>
          <p:cNvPr name="TextBox 8" id="8"/>
          <p:cNvSpPr txBox="true"/>
          <p:nvPr/>
        </p:nvSpPr>
        <p:spPr>
          <a:xfrm rot="0">
            <a:off x="1012423" y="6646148"/>
            <a:ext cx="7540823" cy="53340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Linux Biolinum"/>
                <a:ea typeface="Linux Biolinum"/>
                <a:cs typeface="Linux Biolinum"/>
                <a:sym typeface="Linux Biolinum"/>
              </a:rPr>
              <a:t>Nâng cao hiệu quả quản lý đối với các salon</a:t>
            </a:r>
          </a:p>
        </p:txBody>
      </p:sp>
      <p:sp>
        <p:nvSpPr>
          <p:cNvPr name="TextBox 9" id="9"/>
          <p:cNvSpPr txBox="true"/>
          <p:nvPr/>
        </p:nvSpPr>
        <p:spPr>
          <a:xfrm rot="0">
            <a:off x="1028700" y="7322423"/>
            <a:ext cx="9251156" cy="53340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Linux Biolinum"/>
                <a:ea typeface="Linux Biolinum"/>
                <a:cs typeface="Linux Biolinum"/>
                <a:sym typeface="Linux Biolinum"/>
              </a:rPr>
              <a:t>Tạo dựng trải nghiệm người dùng mượt mà, thân thiện</a:t>
            </a:r>
          </a:p>
        </p:txBody>
      </p:sp>
      <p:sp>
        <p:nvSpPr>
          <p:cNvPr name="Freeform 10" id="10"/>
          <p:cNvSpPr/>
          <p:nvPr/>
        </p:nvSpPr>
        <p:spPr>
          <a:xfrm flipH="false" flipV="false" rot="0">
            <a:off x="1028700" y="825047"/>
            <a:ext cx="637879" cy="151931"/>
          </a:xfrm>
          <a:custGeom>
            <a:avLst/>
            <a:gdLst/>
            <a:ahLst/>
            <a:cxnLst/>
            <a:rect r="r" b="b" t="t" l="l"/>
            <a:pathLst>
              <a:path h="151931" w="637879">
                <a:moveTo>
                  <a:pt x="0" y="0"/>
                </a:moveTo>
                <a:lnTo>
                  <a:pt x="637879" y="0"/>
                </a:lnTo>
                <a:lnTo>
                  <a:pt x="637879" y="151931"/>
                </a:lnTo>
                <a:lnTo>
                  <a:pt x="0" y="151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775865" y="901013"/>
            <a:ext cx="572565" cy="327924"/>
          </a:xfrm>
          <a:custGeom>
            <a:avLst/>
            <a:gdLst/>
            <a:ahLst/>
            <a:cxnLst/>
            <a:rect r="r" b="b" t="t" l="l"/>
            <a:pathLst>
              <a:path h="327924" w="572565">
                <a:moveTo>
                  <a:pt x="0" y="0"/>
                </a:moveTo>
                <a:lnTo>
                  <a:pt x="572565" y="0"/>
                </a:lnTo>
                <a:lnTo>
                  <a:pt x="572565" y="327923"/>
                </a:lnTo>
                <a:lnTo>
                  <a:pt x="0" y="327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605460" y="9029768"/>
            <a:ext cx="742179" cy="742179"/>
            <a:chOff x="0" y="0"/>
            <a:chExt cx="195471" cy="195471"/>
          </a:xfrm>
        </p:grpSpPr>
        <p:sp>
          <p:nvSpPr>
            <p:cNvPr name="Freeform 13" id="13"/>
            <p:cNvSpPr/>
            <p:nvPr/>
          </p:nvSpPr>
          <p:spPr>
            <a:xfrm flipH="false" flipV="false" rot="0">
              <a:off x="0" y="0"/>
              <a:ext cx="195471" cy="195471"/>
            </a:xfrm>
            <a:custGeom>
              <a:avLst/>
              <a:gdLst/>
              <a:ahLst/>
              <a:cxnLst/>
              <a:rect r="r" b="b" t="t" l="l"/>
              <a:pathLst>
                <a:path h="195471" w="195471">
                  <a:moveTo>
                    <a:pt x="0" y="0"/>
                  </a:moveTo>
                  <a:lnTo>
                    <a:pt x="195471" y="0"/>
                  </a:lnTo>
                  <a:lnTo>
                    <a:pt x="195471" y="195471"/>
                  </a:lnTo>
                  <a:lnTo>
                    <a:pt x="0" y="195471"/>
                  </a:lnTo>
                  <a:close/>
                </a:path>
              </a:pathLst>
            </a:custGeom>
            <a:gradFill rotWithShape="true">
              <a:gsLst>
                <a:gs pos="0">
                  <a:srgbClr val="006CCD">
                    <a:alpha val="100000"/>
                  </a:srgbClr>
                </a:gs>
                <a:gs pos="100000">
                  <a:srgbClr val="050024">
                    <a:alpha val="0"/>
                  </a:srgbClr>
                </a:gs>
              </a:gsLst>
              <a:lin ang="0"/>
            </a:gradFill>
          </p:spPr>
        </p:sp>
        <p:sp>
          <p:nvSpPr>
            <p:cNvPr name="TextBox 14" id="14"/>
            <p:cNvSpPr txBox="true"/>
            <p:nvPr/>
          </p:nvSpPr>
          <p:spPr>
            <a:xfrm>
              <a:off x="0" y="-38100"/>
              <a:ext cx="195471" cy="233571"/>
            </a:xfrm>
            <a:prstGeom prst="rect">
              <a:avLst/>
            </a:prstGeom>
          </p:spPr>
          <p:txBody>
            <a:bodyPr anchor="ctr" rtlCol="false" tIns="50800" lIns="50800" bIns="50800" rIns="50800"/>
            <a:lstStyle/>
            <a:p>
              <a:pPr algn="ctr">
                <a:lnSpc>
                  <a:spcPts val="2199"/>
                </a:lnSpc>
              </a:pPr>
            </a:p>
          </p:txBody>
        </p:sp>
      </p:grpSp>
      <p:sp>
        <p:nvSpPr>
          <p:cNvPr name="Freeform 15" id="15"/>
          <p:cNvSpPr/>
          <p:nvPr/>
        </p:nvSpPr>
        <p:spPr>
          <a:xfrm flipH="false" flipV="false" rot="0">
            <a:off x="15250529" y="7143262"/>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9">
              <a:alphaModFix amt="31000"/>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941728" y="9182100"/>
            <a:ext cx="724851" cy="451590"/>
          </a:xfrm>
          <a:prstGeom prst="rect">
            <a:avLst/>
          </a:prstGeom>
        </p:spPr>
        <p:txBody>
          <a:bodyPr anchor="t" rtlCol="false" tIns="0" lIns="0" bIns="0" rIns="0">
            <a:spAutoFit/>
          </a:bodyPr>
          <a:lstStyle/>
          <a:p>
            <a:pPr algn="l">
              <a:lnSpc>
                <a:spcPts val="3459"/>
              </a:lnSpc>
              <a:spcBef>
                <a:spcPct val="0"/>
              </a:spcBef>
            </a:pPr>
            <a:r>
              <a:rPr lang="en-US" b="true" sz="2470">
                <a:solidFill>
                  <a:srgbClr val="FFFFFF"/>
                </a:solidFill>
                <a:latin typeface="Poppins Medium"/>
                <a:ea typeface="Poppins Medium"/>
                <a:cs typeface="Poppins Medium"/>
                <a:sym typeface="Poppins Medium"/>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TextBox 3" id="3"/>
          <p:cNvSpPr txBox="true"/>
          <p:nvPr/>
        </p:nvSpPr>
        <p:spPr>
          <a:xfrm rot="0">
            <a:off x="1462150" y="1371600"/>
            <a:ext cx="7091097"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Giới thiệu đề tài</a:t>
            </a:r>
          </a:p>
        </p:txBody>
      </p:sp>
      <p:sp>
        <p:nvSpPr>
          <p:cNvPr name="TextBox 4" id="4"/>
          <p:cNvSpPr txBox="true"/>
          <p:nvPr/>
        </p:nvSpPr>
        <p:spPr>
          <a:xfrm rot="0">
            <a:off x="3711178" y="3663828"/>
            <a:ext cx="3946137" cy="976630"/>
          </a:xfrm>
          <a:prstGeom prst="rect">
            <a:avLst/>
          </a:prstGeom>
        </p:spPr>
        <p:txBody>
          <a:bodyPr anchor="t" rtlCol="false" tIns="0" lIns="0" bIns="0" rIns="0">
            <a:spAutoFit/>
          </a:bodyPr>
          <a:lstStyle/>
          <a:p>
            <a:pPr algn="l">
              <a:lnSpc>
                <a:spcPts val="3919"/>
              </a:lnSpc>
            </a:pPr>
            <a:r>
              <a:rPr lang="en-US" sz="2799" b="true">
                <a:solidFill>
                  <a:srgbClr val="FFFFFF"/>
                </a:solidFill>
                <a:latin typeface="Vollkorn Bold"/>
                <a:ea typeface="Vollkorn Bold"/>
                <a:cs typeface="Vollkorn Bold"/>
                <a:sym typeface="Vollkorn Bold"/>
              </a:rPr>
              <a:t>Một số trang chính của </a:t>
            </a:r>
          </a:p>
          <a:p>
            <a:pPr algn="l">
              <a:lnSpc>
                <a:spcPts val="3919"/>
              </a:lnSpc>
              <a:spcBef>
                <a:spcPct val="0"/>
              </a:spcBef>
            </a:pPr>
            <a:r>
              <a:rPr lang="en-US" sz="2799">
                <a:solidFill>
                  <a:srgbClr val="FFFFFF"/>
                </a:solidFill>
                <a:latin typeface="Vollkorn"/>
                <a:ea typeface="Vollkorn"/>
                <a:cs typeface="Vollkorn"/>
                <a:sym typeface="Vollkorn"/>
              </a:rPr>
              <a:t>Web</a:t>
            </a:r>
          </a:p>
        </p:txBody>
      </p:sp>
      <p:sp>
        <p:nvSpPr>
          <p:cNvPr name="Freeform 5" id="5"/>
          <p:cNvSpPr/>
          <p:nvPr/>
        </p:nvSpPr>
        <p:spPr>
          <a:xfrm flipH="false" flipV="false" rot="0">
            <a:off x="3711178" y="2726674"/>
            <a:ext cx="476681" cy="476681"/>
          </a:xfrm>
          <a:custGeom>
            <a:avLst/>
            <a:gdLst/>
            <a:ahLst/>
            <a:cxnLst/>
            <a:rect r="r" b="b" t="t" l="l"/>
            <a:pathLst>
              <a:path h="476681" w="476681">
                <a:moveTo>
                  <a:pt x="0" y="0"/>
                </a:moveTo>
                <a:lnTo>
                  <a:pt x="476681" y="0"/>
                </a:lnTo>
                <a:lnTo>
                  <a:pt x="476681" y="476681"/>
                </a:lnTo>
                <a:lnTo>
                  <a:pt x="0" y="476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144000" y="4456555"/>
            <a:ext cx="4756498" cy="3462655"/>
          </a:xfrm>
          <a:prstGeom prst="rect">
            <a:avLst/>
          </a:prstGeom>
        </p:spPr>
        <p:txBody>
          <a:bodyPr anchor="t" rtlCol="false" tIns="0" lIns="0" bIns="0" rIns="0">
            <a:spAutoFit/>
          </a:bodyPr>
          <a:lstStyle/>
          <a:p>
            <a:pPr algn="l">
              <a:lnSpc>
                <a:spcPts val="3919"/>
              </a:lnSpc>
            </a:pP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Chọn kiểu tóc và stylist.</a:t>
            </a: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Đặt lịch hẹn theo thời gian mong muốn.</a:t>
            </a:r>
          </a:p>
          <a:p>
            <a:pPr algn="l" marL="604520" indent="-302260" lvl="1">
              <a:lnSpc>
                <a:spcPts val="3920"/>
              </a:lnSpc>
              <a:buFont typeface="Arial"/>
              <a:buChar char="•"/>
            </a:pPr>
            <a:r>
              <a:rPr lang="en-US" sz="2800">
                <a:solidFill>
                  <a:srgbClr val="FFFFFF"/>
                </a:solidFill>
                <a:latin typeface="Linux Biolinum"/>
                <a:ea typeface="Linux Biolinum"/>
                <a:cs typeface="Linux Biolinum"/>
                <a:sym typeface="Linux Biolinum"/>
              </a:rPr>
              <a:t>Nhận thông báo xác nhận và nhắc nhở</a:t>
            </a: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Tìm kiếm salon theo vị trí</a:t>
            </a:r>
          </a:p>
        </p:txBody>
      </p:sp>
      <p:sp>
        <p:nvSpPr>
          <p:cNvPr name="TextBox 7" id="7"/>
          <p:cNvSpPr txBox="true"/>
          <p:nvPr/>
        </p:nvSpPr>
        <p:spPr>
          <a:xfrm rot="0">
            <a:off x="9144000" y="3546600"/>
            <a:ext cx="4574163" cy="976630"/>
          </a:xfrm>
          <a:prstGeom prst="rect">
            <a:avLst/>
          </a:prstGeom>
        </p:spPr>
        <p:txBody>
          <a:bodyPr anchor="t" rtlCol="false" tIns="0" lIns="0" bIns="0" rIns="0">
            <a:spAutoFit/>
          </a:bodyPr>
          <a:lstStyle/>
          <a:p>
            <a:pPr algn="l">
              <a:lnSpc>
                <a:spcPts val="3919"/>
              </a:lnSpc>
              <a:spcBef>
                <a:spcPct val="0"/>
              </a:spcBef>
            </a:pPr>
            <a:r>
              <a:rPr lang="en-US" sz="2799" b="true">
                <a:solidFill>
                  <a:srgbClr val="FFFFFF"/>
                </a:solidFill>
                <a:latin typeface="Vollkorn Bold"/>
                <a:ea typeface="Vollkorn Bold"/>
                <a:cs typeface="Vollkorn Bold"/>
                <a:sym typeface="Vollkorn Bold"/>
              </a:rPr>
              <a:t>Xác</a:t>
            </a:r>
            <a:r>
              <a:rPr lang="en-US" sz="2799" b="true">
                <a:solidFill>
                  <a:srgbClr val="FFFFFF"/>
                </a:solidFill>
                <a:latin typeface="Vollkorn Bold"/>
                <a:ea typeface="Vollkorn Bold"/>
                <a:cs typeface="Vollkorn Bold"/>
                <a:sym typeface="Vollkorn Bold"/>
              </a:rPr>
              <a:t> định chức năng của hệ thống</a:t>
            </a:r>
          </a:p>
        </p:txBody>
      </p:sp>
      <p:sp>
        <p:nvSpPr>
          <p:cNvPr name="Freeform 8" id="8"/>
          <p:cNvSpPr/>
          <p:nvPr/>
        </p:nvSpPr>
        <p:spPr>
          <a:xfrm flipH="false" flipV="false" rot="0">
            <a:off x="9144000" y="2609446"/>
            <a:ext cx="364011" cy="476681"/>
          </a:xfrm>
          <a:custGeom>
            <a:avLst/>
            <a:gdLst/>
            <a:ahLst/>
            <a:cxnLst/>
            <a:rect r="r" b="b" t="t" l="l"/>
            <a:pathLst>
              <a:path h="476681" w="364011">
                <a:moveTo>
                  <a:pt x="0" y="0"/>
                </a:moveTo>
                <a:lnTo>
                  <a:pt x="364011" y="0"/>
                </a:lnTo>
                <a:lnTo>
                  <a:pt x="364011" y="476681"/>
                </a:lnTo>
                <a:lnTo>
                  <a:pt x="0" y="4766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11178" y="4890119"/>
            <a:ext cx="3927080" cy="2982526"/>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Trang chủ</a:t>
            </a: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Đặt lịch hẹn</a:t>
            </a: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Dịch vụ</a:t>
            </a:r>
          </a:p>
          <a:p>
            <a:pPr algn="l" marL="604519" indent="-302260" lvl="1">
              <a:lnSpc>
                <a:spcPts val="3919"/>
              </a:lnSpc>
              <a:buFont typeface="Arial"/>
              <a:buChar char="•"/>
            </a:pPr>
            <a:r>
              <a:rPr lang="en-US" sz="2799">
                <a:solidFill>
                  <a:srgbClr val="FFFFFF"/>
                </a:solidFill>
                <a:latin typeface="Linux Biolinum"/>
                <a:ea typeface="Linux Biolinum"/>
                <a:cs typeface="Linux Biolinum"/>
                <a:sym typeface="Linux Biolinum"/>
              </a:rPr>
              <a:t>Tin tức</a:t>
            </a:r>
          </a:p>
          <a:p>
            <a:pPr algn="l" marL="604520" indent="-302260" lvl="1">
              <a:lnSpc>
                <a:spcPts val="3920"/>
              </a:lnSpc>
              <a:buFont typeface="Arial"/>
              <a:buChar char="•"/>
            </a:pPr>
            <a:r>
              <a:rPr lang="en-US" sz="2800">
                <a:solidFill>
                  <a:srgbClr val="FFFFFF"/>
                </a:solidFill>
                <a:latin typeface="Linux Biolinum"/>
                <a:ea typeface="Linux Biolinum"/>
                <a:cs typeface="Linux Biolinum"/>
                <a:sym typeface="Linux Biolinum"/>
              </a:rPr>
              <a:t>Đăng kí thành viên + Đăng nhập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1321763" y="3041389"/>
            <a:ext cx="2935647" cy="2935647"/>
          </a:xfrm>
          <a:custGeom>
            <a:avLst/>
            <a:gdLst/>
            <a:ahLst/>
            <a:cxnLst/>
            <a:rect r="r" b="b" t="t" l="l"/>
            <a:pathLst>
              <a:path h="2935647" w="2935647">
                <a:moveTo>
                  <a:pt x="0" y="0"/>
                </a:moveTo>
                <a:lnTo>
                  <a:pt x="2935647" y="0"/>
                </a:lnTo>
                <a:lnTo>
                  <a:pt x="2935647" y="2935646"/>
                </a:lnTo>
                <a:lnTo>
                  <a:pt x="0" y="2935646"/>
                </a:lnTo>
                <a:lnTo>
                  <a:pt x="0" y="0"/>
                </a:lnTo>
                <a:close/>
              </a:path>
            </a:pathLst>
          </a:custGeom>
          <a:blipFill>
            <a:blip r:embed="rId3"/>
            <a:stretch>
              <a:fillRect l="0" t="0" r="0" b="0"/>
            </a:stretch>
          </a:blipFill>
        </p:spPr>
      </p:sp>
      <p:sp>
        <p:nvSpPr>
          <p:cNvPr name="Freeform 4" id="4"/>
          <p:cNvSpPr/>
          <p:nvPr/>
        </p:nvSpPr>
        <p:spPr>
          <a:xfrm flipH="false" flipV="false" rot="0">
            <a:off x="6105160" y="2062189"/>
            <a:ext cx="4311860" cy="4311860"/>
          </a:xfrm>
          <a:custGeom>
            <a:avLst/>
            <a:gdLst/>
            <a:ahLst/>
            <a:cxnLst/>
            <a:rect r="r" b="b" t="t" l="l"/>
            <a:pathLst>
              <a:path h="4311860" w="4311860">
                <a:moveTo>
                  <a:pt x="0" y="0"/>
                </a:moveTo>
                <a:lnTo>
                  <a:pt x="4311860" y="0"/>
                </a:lnTo>
                <a:lnTo>
                  <a:pt x="4311860" y="4311859"/>
                </a:lnTo>
                <a:lnTo>
                  <a:pt x="0" y="4311859"/>
                </a:lnTo>
                <a:lnTo>
                  <a:pt x="0" y="0"/>
                </a:lnTo>
                <a:close/>
              </a:path>
            </a:pathLst>
          </a:custGeom>
          <a:blipFill>
            <a:blip r:embed="rId4"/>
            <a:stretch>
              <a:fillRect l="0" t="0" r="0" b="0"/>
            </a:stretch>
          </a:blipFill>
        </p:spPr>
      </p:sp>
      <p:sp>
        <p:nvSpPr>
          <p:cNvPr name="Freeform 5" id="5"/>
          <p:cNvSpPr/>
          <p:nvPr/>
        </p:nvSpPr>
        <p:spPr>
          <a:xfrm flipH="false" flipV="false" rot="0">
            <a:off x="11993956" y="3041389"/>
            <a:ext cx="5265344" cy="3225023"/>
          </a:xfrm>
          <a:custGeom>
            <a:avLst/>
            <a:gdLst/>
            <a:ahLst/>
            <a:cxnLst/>
            <a:rect r="r" b="b" t="t" l="l"/>
            <a:pathLst>
              <a:path h="3225023" w="5265344">
                <a:moveTo>
                  <a:pt x="0" y="0"/>
                </a:moveTo>
                <a:lnTo>
                  <a:pt x="5265344" y="0"/>
                </a:lnTo>
                <a:lnTo>
                  <a:pt x="5265344" y="3225023"/>
                </a:lnTo>
                <a:lnTo>
                  <a:pt x="0" y="3225023"/>
                </a:lnTo>
                <a:lnTo>
                  <a:pt x="0" y="0"/>
                </a:lnTo>
                <a:close/>
              </a:path>
            </a:pathLst>
          </a:custGeom>
          <a:blipFill>
            <a:blip r:embed="rId5"/>
            <a:stretch>
              <a:fillRect l="0" t="0" r="0" b="0"/>
            </a:stretch>
          </a:blipFill>
        </p:spPr>
      </p:sp>
      <p:sp>
        <p:nvSpPr>
          <p:cNvPr name="TextBox 6" id="6"/>
          <p:cNvSpPr txBox="true"/>
          <p:nvPr/>
        </p:nvSpPr>
        <p:spPr>
          <a:xfrm rot="0">
            <a:off x="1028700" y="1757388"/>
            <a:ext cx="7091097" cy="647701"/>
          </a:xfrm>
          <a:prstGeom prst="rect">
            <a:avLst/>
          </a:prstGeom>
        </p:spPr>
        <p:txBody>
          <a:bodyPr anchor="t" rtlCol="false" tIns="0" lIns="0" bIns="0" rIns="0">
            <a:spAutoFit/>
          </a:bodyPr>
          <a:lstStyle/>
          <a:p>
            <a:pPr algn="l">
              <a:lnSpc>
                <a:spcPts val="4950"/>
              </a:lnSpc>
            </a:pPr>
            <a:r>
              <a:rPr lang="en-US" sz="4500" spc="-45">
                <a:solidFill>
                  <a:srgbClr val="FFFFFF"/>
                </a:solidFill>
                <a:latin typeface="Vollkorn"/>
                <a:ea typeface="Vollkorn"/>
                <a:cs typeface="Vollkorn"/>
                <a:sym typeface="Vollkorn"/>
              </a:rPr>
              <a:t>Công nghệ sử dụng:</a:t>
            </a:r>
          </a:p>
        </p:txBody>
      </p:sp>
      <p:sp>
        <p:nvSpPr>
          <p:cNvPr name="TextBox 7" id="7"/>
          <p:cNvSpPr txBox="true"/>
          <p:nvPr/>
        </p:nvSpPr>
        <p:spPr>
          <a:xfrm rot="0">
            <a:off x="1462150" y="6546901"/>
            <a:ext cx="2951575" cy="98615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Linux Biolinum"/>
                <a:ea typeface="Linux Biolinum"/>
                <a:cs typeface="Linux Biolinum"/>
                <a:sym typeface="Linux Biolinum"/>
              </a:rPr>
              <a:t>Visual Studio Code (VS Code) </a:t>
            </a:r>
          </a:p>
        </p:txBody>
      </p:sp>
      <p:sp>
        <p:nvSpPr>
          <p:cNvPr name="TextBox 8" id="8"/>
          <p:cNvSpPr txBox="true"/>
          <p:nvPr/>
        </p:nvSpPr>
        <p:spPr>
          <a:xfrm rot="0">
            <a:off x="6588395" y="6546901"/>
            <a:ext cx="3665802" cy="98615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Linux Biolinum"/>
                <a:ea typeface="Linux Biolinum"/>
                <a:cs typeface="Linux Biolinum"/>
                <a:sym typeface="Linux Biolinum"/>
              </a:rPr>
              <a:t>Hệ quản trị cơ sở dữ liệu MySQL</a:t>
            </a:r>
          </a:p>
        </p:txBody>
      </p:sp>
      <p:sp>
        <p:nvSpPr>
          <p:cNvPr name="TextBox 9" id="9"/>
          <p:cNvSpPr txBox="true"/>
          <p:nvPr/>
        </p:nvSpPr>
        <p:spPr>
          <a:xfrm rot="0">
            <a:off x="14077998" y="6894457"/>
            <a:ext cx="1097260" cy="49085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Linux Biolinum"/>
                <a:ea typeface="Linux Biolinum"/>
                <a:cs typeface="Linux Biolinum"/>
                <a:sym typeface="Linux Biolinum"/>
              </a:rPr>
              <a:t>Node.js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5889068" y="2141138"/>
            <a:ext cx="11129965" cy="6455380"/>
          </a:xfrm>
          <a:custGeom>
            <a:avLst/>
            <a:gdLst/>
            <a:ahLst/>
            <a:cxnLst/>
            <a:rect r="r" b="b" t="t" l="l"/>
            <a:pathLst>
              <a:path h="6455380" w="11129965">
                <a:moveTo>
                  <a:pt x="0" y="0"/>
                </a:moveTo>
                <a:lnTo>
                  <a:pt x="11129965" y="0"/>
                </a:lnTo>
                <a:lnTo>
                  <a:pt x="11129965" y="6455379"/>
                </a:lnTo>
                <a:lnTo>
                  <a:pt x="0" y="6455379"/>
                </a:lnTo>
                <a:lnTo>
                  <a:pt x="0" y="0"/>
                </a:lnTo>
                <a:close/>
              </a:path>
            </a:pathLst>
          </a:custGeom>
          <a:blipFill>
            <a:blip r:embed="rId3"/>
            <a:stretch>
              <a:fillRect l="0" t="0" r="0" b="0"/>
            </a:stretch>
          </a:blipFill>
        </p:spPr>
      </p:sp>
      <p:sp>
        <p:nvSpPr>
          <p:cNvPr name="TextBox 4" id="4"/>
          <p:cNvSpPr txBox="true"/>
          <p:nvPr/>
        </p:nvSpPr>
        <p:spPr>
          <a:xfrm rot="0">
            <a:off x="1500250" y="4468158"/>
            <a:ext cx="3586336"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Sơ đồ Use Case tổng quát</a:t>
            </a:r>
          </a:p>
        </p:txBody>
      </p:sp>
      <p:sp>
        <p:nvSpPr>
          <p:cNvPr name="TextBox 5" id="5"/>
          <p:cNvSpPr txBox="true"/>
          <p:nvPr/>
        </p:nvSpPr>
        <p:spPr>
          <a:xfrm rot="0">
            <a:off x="1500250" y="555625"/>
            <a:ext cx="7172672" cy="1003300"/>
          </a:xfrm>
          <a:prstGeom prst="rect">
            <a:avLst/>
          </a:prstGeom>
        </p:spPr>
        <p:txBody>
          <a:bodyPr anchor="t" rtlCol="false" tIns="0" lIns="0" bIns="0" rIns="0">
            <a:spAutoFit/>
          </a:bodyPr>
          <a:lstStyle/>
          <a:p>
            <a:pPr algn="l">
              <a:lnSpc>
                <a:spcPts val="7700"/>
              </a:lnSpc>
            </a:pPr>
            <a:r>
              <a:rPr lang="en-US" sz="7000" spc="-70">
                <a:solidFill>
                  <a:srgbClr val="FFFFFF"/>
                </a:solidFill>
                <a:latin typeface="Vollkorn"/>
                <a:ea typeface="Vollkorn"/>
                <a:cs typeface="Vollkorn"/>
                <a:sym typeface="Vollkorn"/>
              </a:rPr>
              <a:t>Thiết kế CSDL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6256877" y="1771552"/>
            <a:ext cx="10529110" cy="7357216"/>
          </a:xfrm>
          <a:custGeom>
            <a:avLst/>
            <a:gdLst/>
            <a:ahLst/>
            <a:cxnLst/>
            <a:rect r="r" b="b" t="t" l="l"/>
            <a:pathLst>
              <a:path h="7357216" w="10529110">
                <a:moveTo>
                  <a:pt x="0" y="0"/>
                </a:moveTo>
                <a:lnTo>
                  <a:pt x="10529110" y="0"/>
                </a:lnTo>
                <a:lnTo>
                  <a:pt x="10529110" y="7357216"/>
                </a:lnTo>
                <a:lnTo>
                  <a:pt x="0" y="7357216"/>
                </a:lnTo>
                <a:lnTo>
                  <a:pt x="0" y="0"/>
                </a:lnTo>
                <a:close/>
              </a:path>
            </a:pathLst>
          </a:custGeom>
          <a:blipFill>
            <a:blip r:embed="rId3"/>
            <a:stretch>
              <a:fillRect l="0" t="0" r="0" b="0"/>
            </a:stretch>
          </a:blipFill>
        </p:spPr>
      </p:sp>
      <p:sp>
        <p:nvSpPr>
          <p:cNvPr name="TextBox 4" id="4"/>
          <p:cNvSpPr txBox="true"/>
          <p:nvPr/>
        </p:nvSpPr>
        <p:spPr>
          <a:xfrm rot="0">
            <a:off x="1500250" y="4570095"/>
            <a:ext cx="3180012" cy="573405"/>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Sơ đồ lớp thực thể</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5" t="-11296" r="-7990" b="0"/>
            </a:stretch>
          </a:blipFill>
        </p:spPr>
      </p:sp>
      <p:sp>
        <p:nvSpPr>
          <p:cNvPr name="Freeform 3" id="3"/>
          <p:cNvSpPr/>
          <p:nvPr/>
        </p:nvSpPr>
        <p:spPr>
          <a:xfrm flipH="false" flipV="false" rot="0">
            <a:off x="4753307" y="1558925"/>
            <a:ext cx="4779468" cy="8405712"/>
          </a:xfrm>
          <a:custGeom>
            <a:avLst/>
            <a:gdLst/>
            <a:ahLst/>
            <a:cxnLst/>
            <a:rect r="r" b="b" t="t" l="l"/>
            <a:pathLst>
              <a:path h="8405712" w="4779468">
                <a:moveTo>
                  <a:pt x="0" y="0"/>
                </a:moveTo>
                <a:lnTo>
                  <a:pt x="4779468" y="0"/>
                </a:lnTo>
                <a:lnTo>
                  <a:pt x="4779468" y="8405712"/>
                </a:lnTo>
                <a:lnTo>
                  <a:pt x="0" y="8405712"/>
                </a:lnTo>
                <a:lnTo>
                  <a:pt x="0" y="0"/>
                </a:lnTo>
                <a:close/>
              </a:path>
            </a:pathLst>
          </a:custGeom>
          <a:blipFill>
            <a:blip r:embed="rId3"/>
            <a:stretch>
              <a:fillRect l="0" t="0" r="0" b="0"/>
            </a:stretch>
          </a:blipFill>
        </p:spPr>
      </p:sp>
      <p:sp>
        <p:nvSpPr>
          <p:cNvPr name="Freeform 4" id="4"/>
          <p:cNvSpPr/>
          <p:nvPr/>
        </p:nvSpPr>
        <p:spPr>
          <a:xfrm flipH="false" flipV="false" rot="0">
            <a:off x="13369674" y="1558925"/>
            <a:ext cx="4692844" cy="8405712"/>
          </a:xfrm>
          <a:custGeom>
            <a:avLst/>
            <a:gdLst/>
            <a:ahLst/>
            <a:cxnLst/>
            <a:rect r="r" b="b" t="t" l="l"/>
            <a:pathLst>
              <a:path h="8405712" w="4692844">
                <a:moveTo>
                  <a:pt x="0" y="0"/>
                </a:moveTo>
                <a:lnTo>
                  <a:pt x="4692844" y="0"/>
                </a:lnTo>
                <a:lnTo>
                  <a:pt x="4692844" y="8405712"/>
                </a:lnTo>
                <a:lnTo>
                  <a:pt x="0" y="8405712"/>
                </a:lnTo>
                <a:lnTo>
                  <a:pt x="0" y="0"/>
                </a:lnTo>
                <a:close/>
              </a:path>
            </a:pathLst>
          </a:custGeom>
          <a:blipFill>
            <a:blip r:embed="rId4"/>
            <a:stretch>
              <a:fillRect l="0" t="0" r="0" b="0"/>
            </a:stretch>
          </a:blipFill>
        </p:spPr>
      </p:sp>
      <p:sp>
        <p:nvSpPr>
          <p:cNvPr name="TextBox 5" id="5"/>
          <p:cNvSpPr txBox="true"/>
          <p:nvPr/>
        </p:nvSpPr>
        <p:spPr>
          <a:xfrm rot="0">
            <a:off x="1028700" y="3579653"/>
            <a:ext cx="3540173" cy="1154430"/>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hoạt động của usecase đăng ký</a:t>
            </a:r>
          </a:p>
        </p:txBody>
      </p:sp>
      <p:sp>
        <p:nvSpPr>
          <p:cNvPr name="TextBox 6" id="6"/>
          <p:cNvSpPr txBox="true"/>
          <p:nvPr/>
        </p:nvSpPr>
        <p:spPr>
          <a:xfrm rot="0">
            <a:off x="9717209" y="3579653"/>
            <a:ext cx="3652464" cy="1735455"/>
          </a:xfrm>
          <a:prstGeom prst="rect">
            <a:avLst/>
          </a:prstGeom>
        </p:spPr>
        <p:txBody>
          <a:bodyPr anchor="t" rtlCol="false" tIns="0" lIns="0" bIns="0" rIns="0">
            <a:spAutoFit/>
          </a:bodyPr>
          <a:lstStyle/>
          <a:p>
            <a:pPr algn="l">
              <a:lnSpc>
                <a:spcPts val="4619"/>
              </a:lnSpc>
            </a:pPr>
            <a:r>
              <a:rPr lang="en-US" sz="3299">
                <a:solidFill>
                  <a:srgbClr val="FFFFFF"/>
                </a:solidFill>
                <a:latin typeface="Linux Biolinum"/>
                <a:ea typeface="Linux Biolinum"/>
                <a:cs typeface="Linux Biolinum"/>
                <a:sym typeface="Linux Biolinum"/>
              </a:rPr>
              <a:t>Biểu đồ hoạt động của usecase đăng nhập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DAGk5uDNsRg</dc:identifier>
  <dcterms:modified xsi:type="dcterms:W3CDTF">2011-08-01T06:04:30Z</dcterms:modified>
  <cp:revision>1</cp:revision>
  <dc:title>ĐỀ TÀI NHÓM 4</dc:title>
</cp:coreProperties>
</file>